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84" r:id="rId2"/>
    <p:sldId id="506" r:id="rId3"/>
    <p:sldId id="507" r:id="rId4"/>
    <p:sldId id="468" r:id="rId5"/>
    <p:sldId id="504" r:id="rId6"/>
    <p:sldId id="456" r:id="rId7"/>
    <p:sldId id="469" r:id="rId8"/>
    <p:sldId id="505" r:id="rId9"/>
    <p:sldId id="490" r:id="rId10"/>
    <p:sldId id="491" r:id="rId11"/>
    <p:sldId id="499" r:id="rId12"/>
    <p:sldId id="508" r:id="rId13"/>
    <p:sldId id="502" r:id="rId14"/>
    <p:sldId id="509" r:id="rId15"/>
    <p:sldId id="503" r:id="rId16"/>
    <p:sldId id="510" r:id="rId17"/>
    <p:sldId id="467" r:id="rId18"/>
    <p:sldId id="470" r:id="rId19"/>
    <p:sldId id="478" r:id="rId20"/>
    <p:sldId id="498" r:id="rId21"/>
    <p:sldId id="479" r:id="rId22"/>
    <p:sldId id="480" r:id="rId23"/>
    <p:sldId id="483" r:id="rId24"/>
    <p:sldId id="484" r:id="rId25"/>
    <p:sldId id="485" r:id="rId26"/>
    <p:sldId id="486" r:id="rId27"/>
    <p:sldId id="488" r:id="rId28"/>
    <p:sldId id="489" r:id="rId29"/>
    <p:sldId id="494" r:id="rId30"/>
    <p:sldId id="495" r:id="rId31"/>
    <p:sldId id="305" r:id="rId32"/>
    <p:sldId id="496" r:id="rId33"/>
    <p:sldId id="497" r:id="rId34"/>
    <p:sldId id="472" r:id="rId35"/>
    <p:sldId id="473" r:id="rId36"/>
    <p:sldId id="448" r:id="rId37"/>
    <p:sldId id="447" r:id="rId38"/>
    <p:sldId id="257" r:id="rId39"/>
    <p:sldId id="426" r:id="rId40"/>
    <p:sldId id="256" r:id="rId41"/>
    <p:sldId id="466" r:id="rId42"/>
    <p:sldId id="500" r:id="rId43"/>
    <p:sldId id="501" r:id="rId44"/>
    <p:sldId id="431" r:id="rId45"/>
    <p:sldId id="313" r:id="rId4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800000"/>
    <a:srgbClr val="990000"/>
    <a:srgbClr val="993300"/>
    <a:srgbClr val="CCCCFF"/>
    <a:srgbClr val="0000CC"/>
    <a:srgbClr val="FFFF99"/>
    <a:srgbClr val="FFCC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80121" autoAdjust="0"/>
  </p:normalViewPr>
  <p:slideViewPr>
    <p:cSldViewPr snapToGrid="0">
      <p:cViewPr varScale="1">
        <p:scale>
          <a:sx n="57" d="100"/>
          <a:sy n="57" d="100"/>
        </p:scale>
        <p:origin x="1170"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CA220-0041-4AB4-85C5-6B04C9BBED6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25D3590-E70E-4698-B3C5-2A3C0A1321EF}">
      <dgm:prSet/>
      <dgm:spPr/>
      <dgm:t>
        <a:bodyPr/>
        <a:lstStyle/>
        <a:p>
          <a:r>
            <a:rPr lang="en-US" i="1" dirty="0"/>
            <a:t>Estate of Blount v. Commissioner</a:t>
          </a:r>
          <a:r>
            <a:rPr lang="en-US" dirty="0"/>
            <a:t> (11</a:t>
          </a:r>
          <a:r>
            <a:rPr lang="en-US" baseline="30000" dirty="0"/>
            <a:t>th</a:t>
          </a:r>
          <a:r>
            <a:rPr lang="en-US" dirty="0"/>
            <a:t> Cir. 2005) </a:t>
          </a:r>
          <a:r>
            <a:rPr lang="en-US" dirty="0">
              <a:sym typeface="Wingdings" panose="05000000000000000000" pitchFamily="2" charset="2"/>
            </a:rPr>
            <a:t></a:t>
          </a:r>
          <a:r>
            <a:rPr lang="en-US" dirty="0"/>
            <a:t> NO</a:t>
          </a:r>
        </a:p>
      </dgm:t>
    </dgm:pt>
    <dgm:pt modelId="{FF8D586B-1D66-40EE-A912-81D57FB4FFA0}" type="parTrans" cxnId="{269D7C17-F9C1-4A38-A13D-82F5A8E49665}">
      <dgm:prSet/>
      <dgm:spPr/>
      <dgm:t>
        <a:bodyPr/>
        <a:lstStyle/>
        <a:p>
          <a:endParaRPr lang="en-US"/>
        </a:p>
      </dgm:t>
    </dgm:pt>
    <dgm:pt modelId="{63DCC836-98C9-4AA0-946C-43AEA7A6948E}" type="sibTrans" cxnId="{269D7C17-F9C1-4A38-A13D-82F5A8E49665}">
      <dgm:prSet/>
      <dgm:spPr/>
      <dgm:t>
        <a:bodyPr/>
        <a:lstStyle/>
        <a:p>
          <a:endParaRPr lang="en-US"/>
        </a:p>
      </dgm:t>
    </dgm:pt>
    <dgm:pt modelId="{C4A262DA-A38A-4217-BB02-F8F2D3589233}">
      <dgm:prSet custT="1"/>
      <dgm:spPr/>
      <dgm:t>
        <a:bodyPr/>
        <a:lstStyle/>
        <a:p>
          <a:r>
            <a:rPr lang="en-US" sz="2400" dirty="0"/>
            <a:t>While the insurance is an asset, there is an offsetting liability to use the proceeds to redeem the stock</a:t>
          </a:r>
        </a:p>
      </dgm:t>
    </dgm:pt>
    <dgm:pt modelId="{CC71E181-93E1-41CF-90A4-611CF700F8E1}" type="parTrans" cxnId="{C87E4B5A-A5B8-49D5-985E-E5C34D499CA1}">
      <dgm:prSet/>
      <dgm:spPr/>
      <dgm:t>
        <a:bodyPr/>
        <a:lstStyle/>
        <a:p>
          <a:endParaRPr lang="en-US"/>
        </a:p>
      </dgm:t>
    </dgm:pt>
    <dgm:pt modelId="{526E2CA8-D593-4981-B1D2-96BF5D2845D8}" type="sibTrans" cxnId="{C87E4B5A-A5B8-49D5-985E-E5C34D499CA1}">
      <dgm:prSet/>
      <dgm:spPr/>
      <dgm:t>
        <a:bodyPr/>
        <a:lstStyle/>
        <a:p>
          <a:endParaRPr lang="en-US"/>
        </a:p>
      </dgm:t>
    </dgm:pt>
    <dgm:pt modelId="{E7436053-CF24-44B3-855F-125DD41910E5}">
      <dgm:prSet custT="1"/>
      <dgm:spPr/>
      <dgm:t>
        <a:bodyPr/>
        <a:lstStyle/>
        <a:p>
          <a:r>
            <a:rPr lang="en-US" sz="2400" dirty="0"/>
            <a:t>A willing seller would not accept $3.86 million for the stock when the company is about to get a $3 million death benefit</a:t>
          </a:r>
        </a:p>
      </dgm:t>
    </dgm:pt>
    <dgm:pt modelId="{0E87A7C1-354F-4F37-8FB9-F3C2942E9CE2}" type="parTrans" cxnId="{0C83EACD-304A-409A-B075-98F83DB803B3}">
      <dgm:prSet/>
      <dgm:spPr/>
      <dgm:t>
        <a:bodyPr/>
        <a:lstStyle/>
        <a:p>
          <a:endParaRPr lang="en-US"/>
        </a:p>
      </dgm:t>
    </dgm:pt>
    <dgm:pt modelId="{1AEA141A-25D9-470C-8FFD-8581DD562E46}" type="sibTrans" cxnId="{0C83EACD-304A-409A-B075-98F83DB803B3}">
      <dgm:prSet/>
      <dgm:spPr/>
      <dgm:t>
        <a:bodyPr/>
        <a:lstStyle/>
        <a:p>
          <a:endParaRPr lang="en-US"/>
        </a:p>
      </dgm:t>
    </dgm:pt>
    <dgm:pt modelId="{F1DC7A60-B7E7-4BF0-85AE-99DE1CFE5E7F}">
      <dgm:prSet/>
      <dgm:spPr/>
      <dgm:t>
        <a:bodyPr/>
        <a:lstStyle/>
        <a:p>
          <a:r>
            <a:rPr lang="en-US" i="1" dirty="0"/>
            <a:t>Estate of Connelly v. United States </a:t>
          </a:r>
          <a:r>
            <a:rPr lang="en-US" dirty="0"/>
            <a:t>(8</a:t>
          </a:r>
          <a:r>
            <a:rPr lang="en-US" baseline="30000" dirty="0"/>
            <a:t>th</a:t>
          </a:r>
          <a:r>
            <a:rPr lang="en-US" dirty="0"/>
            <a:t> Cir. June 2, 2023) </a:t>
          </a:r>
          <a:r>
            <a:rPr lang="en-US" dirty="0">
              <a:sym typeface="Wingdings" panose="05000000000000000000" pitchFamily="2" charset="2"/>
            </a:rPr>
            <a:t></a:t>
          </a:r>
          <a:r>
            <a:rPr lang="en-US" dirty="0"/>
            <a:t> YES</a:t>
          </a:r>
        </a:p>
      </dgm:t>
    </dgm:pt>
    <dgm:pt modelId="{B83FD3A6-E30E-4BD9-9740-9B5553C62DE2}" type="sibTrans" cxnId="{4908B8A8-98BC-487B-985C-861C3CDABC6C}">
      <dgm:prSet/>
      <dgm:spPr/>
      <dgm:t>
        <a:bodyPr/>
        <a:lstStyle/>
        <a:p>
          <a:endParaRPr lang="en-US"/>
        </a:p>
      </dgm:t>
    </dgm:pt>
    <dgm:pt modelId="{7CB13BD6-971C-43ED-BAF5-1CBAFDA23821}" type="parTrans" cxnId="{4908B8A8-98BC-487B-985C-861C3CDABC6C}">
      <dgm:prSet/>
      <dgm:spPr/>
      <dgm:t>
        <a:bodyPr/>
        <a:lstStyle/>
        <a:p>
          <a:endParaRPr lang="en-US"/>
        </a:p>
      </dgm:t>
    </dgm:pt>
    <dgm:pt modelId="{D2488EB4-827D-48A0-84AC-EC08D0E17E11}" type="pres">
      <dgm:prSet presAssocID="{C1FCA220-0041-4AB4-85C5-6B04C9BBED6B}" presName="linear" presStyleCnt="0">
        <dgm:presLayoutVars>
          <dgm:animLvl val="lvl"/>
          <dgm:resizeHandles val="exact"/>
        </dgm:presLayoutVars>
      </dgm:prSet>
      <dgm:spPr/>
    </dgm:pt>
    <dgm:pt modelId="{6254A2B0-99FB-4E96-9E28-92152AC41F81}" type="pres">
      <dgm:prSet presAssocID="{925D3590-E70E-4698-B3C5-2A3C0A1321EF}" presName="parentText" presStyleLbl="node1" presStyleIdx="0" presStyleCnt="2">
        <dgm:presLayoutVars>
          <dgm:chMax val="0"/>
          <dgm:bulletEnabled val="1"/>
        </dgm:presLayoutVars>
      </dgm:prSet>
      <dgm:spPr/>
    </dgm:pt>
    <dgm:pt modelId="{E8B94538-DEB6-4074-B076-8CF134324F1F}" type="pres">
      <dgm:prSet presAssocID="{925D3590-E70E-4698-B3C5-2A3C0A1321EF}" presName="childText" presStyleLbl="revTx" presStyleIdx="0" presStyleCnt="2">
        <dgm:presLayoutVars>
          <dgm:bulletEnabled val="1"/>
        </dgm:presLayoutVars>
      </dgm:prSet>
      <dgm:spPr/>
    </dgm:pt>
    <dgm:pt modelId="{5ED5AB58-AB68-431F-94C4-9BC804EE32E7}" type="pres">
      <dgm:prSet presAssocID="{F1DC7A60-B7E7-4BF0-85AE-99DE1CFE5E7F}" presName="parentText" presStyleLbl="node1" presStyleIdx="1" presStyleCnt="2">
        <dgm:presLayoutVars>
          <dgm:chMax val="0"/>
          <dgm:bulletEnabled val="1"/>
        </dgm:presLayoutVars>
      </dgm:prSet>
      <dgm:spPr/>
    </dgm:pt>
    <dgm:pt modelId="{A1918E9D-403D-4159-BD1C-58F4529E6581}" type="pres">
      <dgm:prSet presAssocID="{F1DC7A60-B7E7-4BF0-85AE-99DE1CFE5E7F}" presName="childText" presStyleLbl="revTx" presStyleIdx="1" presStyleCnt="2">
        <dgm:presLayoutVars>
          <dgm:bulletEnabled val="1"/>
        </dgm:presLayoutVars>
      </dgm:prSet>
      <dgm:spPr/>
    </dgm:pt>
  </dgm:ptLst>
  <dgm:cxnLst>
    <dgm:cxn modelId="{269D7C17-F9C1-4A38-A13D-82F5A8E49665}" srcId="{C1FCA220-0041-4AB4-85C5-6B04C9BBED6B}" destId="{925D3590-E70E-4698-B3C5-2A3C0A1321EF}" srcOrd="0" destOrd="0" parTransId="{FF8D586B-1D66-40EE-A912-81D57FB4FFA0}" sibTransId="{63DCC836-98C9-4AA0-946C-43AEA7A6948E}"/>
    <dgm:cxn modelId="{DBCF515C-A707-438F-BFE3-F99AD7A8C3CB}" type="presOf" srcId="{F1DC7A60-B7E7-4BF0-85AE-99DE1CFE5E7F}" destId="{5ED5AB58-AB68-431F-94C4-9BC804EE32E7}" srcOrd="0" destOrd="0" presId="urn:microsoft.com/office/officeart/2005/8/layout/vList2"/>
    <dgm:cxn modelId="{C0291866-CB4A-43A9-A3CB-D9786533A730}" type="presOf" srcId="{C4A262DA-A38A-4217-BB02-F8F2D3589233}" destId="{E8B94538-DEB6-4074-B076-8CF134324F1F}" srcOrd="0" destOrd="0" presId="urn:microsoft.com/office/officeart/2005/8/layout/vList2"/>
    <dgm:cxn modelId="{49A97A4F-6803-4A73-B611-6CAC4348766F}" type="presOf" srcId="{925D3590-E70E-4698-B3C5-2A3C0A1321EF}" destId="{6254A2B0-99FB-4E96-9E28-92152AC41F81}" srcOrd="0" destOrd="0" presId="urn:microsoft.com/office/officeart/2005/8/layout/vList2"/>
    <dgm:cxn modelId="{1E28FE4F-8CD2-4106-827C-A8DB2B70F0EF}" type="presOf" srcId="{C1FCA220-0041-4AB4-85C5-6B04C9BBED6B}" destId="{D2488EB4-827D-48A0-84AC-EC08D0E17E11}" srcOrd="0" destOrd="0" presId="urn:microsoft.com/office/officeart/2005/8/layout/vList2"/>
    <dgm:cxn modelId="{C87E4B5A-A5B8-49D5-985E-E5C34D499CA1}" srcId="{925D3590-E70E-4698-B3C5-2A3C0A1321EF}" destId="{C4A262DA-A38A-4217-BB02-F8F2D3589233}" srcOrd="0" destOrd="0" parTransId="{CC71E181-93E1-41CF-90A4-611CF700F8E1}" sibTransId="{526E2CA8-D593-4981-B1D2-96BF5D2845D8}"/>
    <dgm:cxn modelId="{4908B8A8-98BC-487B-985C-861C3CDABC6C}" srcId="{C1FCA220-0041-4AB4-85C5-6B04C9BBED6B}" destId="{F1DC7A60-B7E7-4BF0-85AE-99DE1CFE5E7F}" srcOrd="1" destOrd="0" parTransId="{7CB13BD6-971C-43ED-BAF5-1CBAFDA23821}" sibTransId="{B83FD3A6-E30E-4BD9-9740-9B5553C62DE2}"/>
    <dgm:cxn modelId="{4CB12BCC-3C86-436A-BB8E-20A092E21AFF}" type="presOf" srcId="{E7436053-CF24-44B3-855F-125DD41910E5}" destId="{A1918E9D-403D-4159-BD1C-58F4529E6581}" srcOrd="0" destOrd="0" presId="urn:microsoft.com/office/officeart/2005/8/layout/vList2"/>
    <dgm:cxn modelId="{0C83EACD-304A-409A-B075-98F83DB803B3}" srcId="{F1DC7A60-B7E7-4BF0-85AE-99DE1CFE5E7F}" destId="{E7436053-CF24-44B3-855F-125DD41910E5}" srcOrd="0" destOrd="0" parTransId="{0E87A7C1-354F-4F37-8FB9-F3C2942E9CE2}" sibTransId="{1AEA141A-25D9-470C-8FFD-8581DD562E46}"/>
    <dgm:cxn modelId="{44DFDEEB-ED65-4B56-AA83-C476109479EF}" type="presParOf" srcId="{D2488EB4-827D-48A0-84AC-EC08D0E17E11}" destId="{6254A2B0-99FB-4E96-9E28-92152AC41F81}" srcOrd="0" destOrd="0" presId="urn:microsoft.com/office/officeart/2005/8/layout/vList2"/>
    <dgm:cxn modelId="{E75581C0-2E56-4F0F-9C2F-BF8C09C57E7B}" type="presParOf" srcId="{D2488EB4-827D-48A0-84AC-EC08D0E17E11}" destId="{E8B94538-DEB6-4074-B076-8CF134324F1F}" srcOrd="1" destOrd="0" presId="urn:microsoft.com/office/officeart/2005/8/layout/vList2"/>
    <dgm:cxn modelId="{6A8627F1-2677-47F9-B59C-11195BB20709}" type="presParOf" srcId="{D2488EB4-827D-48A0-84AC-EC08D0E17E11}" destId="{5ED5AB58-AB68-431F-94C4-9BC804EE32E7}" srcOrd="2" destOrd="0" presId="urn:microsoft.com/office/officeart/2005/8/layout/vList2"/>
    <dgm:cxn modelId="{1831DC1C-DB3E-4B1A-A8AB-0B2848D13BC0}" type="presParOf" srcId="{D2488EB4-827D-48A0-84AC-EC08D0E17E11}" destId="{A1918E9D-403D-4159-BD1C-58F4529E6581}"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FCA220-0041-4AB4-85C5-6B04C9BBED6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25D3590-E70E-4698-B3C5-2A3C0A1321EF}">
      <dgm:prSet/>
      <dgm:spPr/>
      <dgm:t>
        <a:bodyPr/>
        <a:lstStyle/>
        <a:p>
          <a:r>
            <a:rPr lang="en-US" i="1" dirty="0"/>
            <a:t>Estate of Blount v. Commissioner</a:t>
          </a:r>
          <a:r>
            <a:rPr lang="en-US" dirty="0"/>
            <a:t> (11</a:t>
          </a:r>
          <a:r>
            <a:rPr lang="en-US" baseline="30000" dirty="0"/>
            <a:t>th</a:t>
          </a:r>
          <a:r>
            <a:rPr lang="en-US" dirty="0"/>
            <a:t> Cir. 2005) </a:t>
          </a:r>
          <a:r>
            <a:rPr lang="en-US" dirty="0">
              <a:sym typeface="Wingdings" panose="05000000000000000000" pitchFamily="2" charset="2"/>
            </a:rPr>
            <a:t></a:t>
          </a:r>
          <a:r>
            <a:rPr lang="en-US" dirty="0"/>
            <a:t> NO</a:t>
          </a:r>
        </a:p>
      </dgm:t>
    </dgm:pt>
    <dgm:pt modelId="{FF8D586B-1D66-40EE-A912-81D57FB4FFA0}" type="parTrans" cxnId="{269D7C17-F9C1-4A38-A13D-82F5A8E49665}">
      <dgm:prSet/>
      <dgm:spPr/>
      <dgm:t>
        <a:bodyPr/>
        <a:lstStyle/>
        <a:p>
          <a:endParaRPr lang="en-US"/>
        </a:p>
      </dgm:t>
    </dgm:pt>
    <dgm:pt modelId="{63DCC836-98C9-4AA0-946C-43AEA7A6948E}" type="sibTrans" cxnId="{269D7C17-F9C1-4A38-A13D-82F5A8E49665}">
      <dgm:prSet/>
      <dgm:spPr/>
      <dgm:t>
        <a:bodyPr/>
        <a:lstStyle/>
        <a:p>
          <a:endParaRPr lang="en-US"/>
        </a:p>
      </dgm:t>
    </dgm:pt>
    <dgm:pt modelId="{C4A262DA-A38A-4217-BB02-F8F2D3589233}">
      <dgm:prSet custT="1"/>
      <dgm:spPr/>
      <dgm:t>
        <a:bodyPr/>
        <a:lstStyle/>
        <a:p>
          <a:r>
            <a:rPr lang="en-US" sz="2400" dirty="0"/>
            <a:t>While the insurance is an asset, there is an offsetting liability to use the proceeds to redeem the stock</a:t>
          </a:r>
        </a:p>
      </dgm:t>
    </dgm:pt>
    <dgm:pt modelId="{CC71E181-93E1-41CF-90A4-611CF700F8E1}" type="parTrans" cxnId="{C87E4B5A-A5B8-49D5-985E-E5C34D499CA1}">
      <dgm:prSet/>
      <dgm:spPr/>
      <dgm:t>
        <a:bodyPr/>
        <a:lstStyle/>
        <a:p>
          <a:endParaRPr lang="en-US"/>
        </a:p>
      </dgm:t>
    </dgm:pt>
    <dgm:pt modelId="{526E2CA8-D593-4981-B1D2-96BF5D2845D8}" type="sibTrans" cxnId="{C87E4B5A-A5B8-49D5-985E-E5C34D499CA1}">
      <dgm:prSet/>
      <dgm:spPr/>
      <dgm:t>
        <a:bodyPr/>
        <a:lstStyle/>
        <a:p>
          <a:endParaRPr lang="en-US"/>
        </a:p>
      </dgm:t>
    </dgm:pt>
    <dgm:pt modelId="{F1DC7A60-B7E7-4BF0-85AE-99DE1CFE5E7F}">
      <dgm:prSet/>
      <dgm:spPr/>
      <dgm:t>
        <a:bodyPr/>
        <a:lstStyle/>
        <a:p>
          <a:r>
            <a:rPr lang="en-US" i="1"/>
            <a:t>Estate of Connelly v. United States </a:t>
          </a:r>
          <a:r>
            <a:rPr lang="en-US"/>
            <a:t>(8</a:t>
          </a:r>
          <a:r>
            <a:rPr lang="en-US" baseline="30000"/>
            <a:t>th</a:t>
          </a:r>
          <a:r>
            <a:rPr lang="en-US"/>
            <a:t> Cir. June 2, 2023) </a:t>
          </a:r>
          <a:r>
            <a:rPr lang="en-US">
              <a:sym typeface="Wingdings" panose="05000000000000000000" pitchFamily="2" charset="2"/>
            </a:rPr>
            <a:t></a:t>
          </a:r>
          <a:r>
            <a:rPr lang="en-US"/>
            <a:t> YES</a:t>
          </a:r>
        </a:p>
      </dgm:t>
    </dgm:pt>
    <dgm:pt modelId="{7CB13BD6-971C-43ED-BAF5-1CBAFDA23821}" type="parTrans" cxnId="{4908B8A8-98BC-487B-985C-861C3CDABC6C}">
      <dgm:prSet/>
      <dgm:spPr/>
      <dgm:t>
        <a:bodyPr/>
        <a:lstStyle/>
        <a:p>
          <a:endParaRPr lang="en-US"/>
        </a:p>
      </dgm:t>
    </dgm:pt>
    <dgm:pt modelId="{B83FD3A6-E30E-4BD9-9740-9B5553C62DE2}" type="sibTrans" cxnId="{4908B8A8-98BC-487B-985C-861C3CDABC6C}">
      <dgm:prSet/>
      <dgm:spPr/>
      <dgm:t>
        <a:bodyPr/>
        <a:lstStyle/>
        <a:p>
          <a:endParaRPr lang="en-US"/>
        </a:p>
      </dgm:t>
    </dgm:pt>
    <dgm:pt modelId="{E7436053-CF24-44B3-855F-125DD41910E5}">
      <dgm:prSet custT="1"/>
      <dgm:spPr/>
      <dgm:t>
        <a:bodyPr/>
        <a:lstStyle/>
        <a:p>
          <a:r>
            <a:rPr lang="en-US" sz="2400" dirty="0"/>
            <a:t>A willing seller would not accept $3.86 million for the stock when the company is about to get a $3 million death benefit</a:t>
          </a:r>
        </a:p>
      </dgm:t>
    </dgm:pt>
    <dgm:pt modelId="{0E87A7C1-354F-4F37-8FB9-F3C2942E9CE2}" type="parTrans" cxnId="{0C83EACD-304A-409A-B075-98F83DB803B3}">
      <dgm:prSet/>
      <dgm:spPr/>
      <dgm:t>
        <a:bodyPr/>
        <a:lstStyle/>
        <a:p>
          <a:endParaRPr lang="en-US"/>
        </a:p>
      </dgm:t>
    </dgm:pt>
    <dgm:pt modelId="{1AEA141A-25D9-470C-8FFD-8581DD562E46}" type="sibTrans" cxnId="{0C83EACD-304A-409A-B075-98F83DB803B3}">
      <dgm:prSet/>
      <dgm:spPr/>
      <dgm:t>
        <a:bodyPr/>
        <a:lstStyle/>
        <a:p>
          <a:endParaRPr lang="en-US"/>
        </a:p>
      </dgm:t>
    </dgm:pt>
    <dgm:pt modelId="{D2488EB4-827D-48A0-84AC-EC08D0E17E11}" type="pres">
      <dgm:prSet presAssocID="{C1FCA220-0041-4AB4-85C5-6B04C9BBED6B}" presName="linear" presStyleCnt="0">
        <dgm:presLayoutVars>
          <dgm:animLvl val="lvl"/>
          <dgm:resizeHandles val="exact"/>
        </dgm:presLayoutVars>
      </dgm:prSet>
      <dgm:spPr/>
    </dgm:pt>
    <dgm:pt modelId="{6254A2B0-99FB-4E96-9E28-92152AC41F81}" type="pres">
      <dgm:prSet presAssocID="{925D3590-E70E-4698-B3C5-2A3C0A1321EF}" presName="parentText" presStyleLbl="node1" presStyleIdx="0" presStyleCnt="2">
        <dgm:presLayoutVars>
          <dgm:chMax val="0"/>
          <dgm:bulletEnabled val="1"/>
        </dgm:presLayoutVars>
      </dgm:prSet>
      <dgm:spPr/>
    </dgm:pt>
    <dgm:pt modelId="{E8B94538-DEB6-4074-B076-8CF134324F1F}" type="pres">
      <dgm:prSet presAssocID="{925D3590-E70E-4698-B3C5-2A3C0A1321EF}" presName="childText" presStyleLbl="revTx" presStyleIdx="0" presStyleCnt="2">
        <dgm:presLayoutVars>
          <dgm:bulletEnabled val="1"/>
        </dgm:presLayoutVars>
      </dgm:prSet>
      <dgm:spPr/>
    </dgm:pt>
    <dgm:pt modelId="{5ED5AB58-AB68-431F-94C4-9BC804EE32E7}" type="pres">
      <dgm:prSet presAssocID="{F1DC7A60-B7E7-4BF0-85AE-99DE1CFE5E7F}" presName="parentText" presStyleLbl="node1" presStyleIdx="1" presStyleCnt="2">
        <dgm:presLayoutVars>
          <dgm:chMax val="0"/>
          <dgm:bulletEnabled val="1"/>
        </dgm:presLayoutVars>
      </dgm:prSet>
      <dgm:spPr/>
    </dgm:pt>
    <dgm:pt modelId="{A1918E9D-403D-4159-BD1C-58F4529E6581}" type="pres">
      <dgm:prSet presAssocID="{F1DC7A60-B7E7-4BF0-85AE-99DE1CFE5E7F}" presName="childText" presStyleLbl="revTx" presStyleIdx="1" presStyleCnt="2">
        <dgm:presLayoutVars>
          <dgm:bulletEnabled val="1"/>
        </dgm:presLayoutVars>
      </dgm:prSet>
      <dgm:spPr/>
    </dgm:pt>
  </dgm:ptLst>
  <dgm:cxnLst>
    <dgm:cxn modelId="{269D7C17-F9C1-4A38-A13D-82F5A8E49665}" srcId="{C1FCA220-0041-4AB4-85C5-6B04C9BBED6B}" destId="{925D3590-E70E-4698-B3C5-2A3C0A1321EF}" srcOrd="0" destOrd="0" parTransId="{FF8D586B-1D66-40EE-A912-81D57FB4FFA0}" sibTransId="{63DCC836-98C9-4AA0-946C-43AEA7A6948E}"/>
    <dgm:cxn modelId="{DBCF515C-A707-438F-BFE3-F99AD7A8C3CB}" type="presOf" srcId="{F1DC7A60-B7E7-4BF0-85AE-99DE1CFE5E7F}" destId="{5ED5AB58-AB68-431F-94C4-9BC804EE32E7}" srcOrd="0" destOrd="0" presId="urn:microsoft.com/office/officeart/2005/8/layout/vList2"/>
    <dgm:cxn modelId="{C0291866-CB4A-43A9-A3CB-D9786533A730}" type="presOf" srcId="{C4A262DA-A38A-4217-BB02-F8F2D3589233}" destId="{E8B94538-DEB6-4074-B076-8CF134324F1F}" srcOrd="0" destOrd="0" presId="urn:microsoft.com/office/officeart/2005/8/layout/vList2"/>
    <dgm:cxn modelId="{49A97A4F-6803-4A73-B611-6CAC4348766F}" type="presOf" srcId="{925D3590-E70E-4698-B3C5-2A3C0A1321EF}" destId="{6254A2B0-99FB-4E96-9E28-92152AC41F81}" srcOrd="0" destOrd="0" presId="urn:microsoft.com/office/officeart/2005/8/layout/vList2"/>
    <dgm:cxn modelId="{1E28FE4F-8CD2-4106-827C-A8DB2B70F0EF}" type="presOf" srcId="{C1FCA220-0041-4AB4-85C5-6B04C9BBED6B}" destId="{D2488EB4-827D-48A0-84AC-EC08D0E17E11}" srcOrd="0" destOrd="0" presId="urn:microsoft.com/office/officeart/2005/8/layout/vList2"/>
    <dgm:cxn modelId="{C87E4B5A-A5B8-49D5-985E-E5C34D499CA1}" srcId="{925D3590-E70E-4698-B3C5-2A3C0A1321EF}" destId="{C4A262DA-A38A-4217-BB02-F8F2D3589233}" srcOrd="0" destOrd="0" parTransId="{CC71E181-93E1-41CF-90A4-611CF700F8E1}" sibTransId="{526E2CA8-D593-4981-B1D2-96BF5D2845D8}"/>
    <dgm:cxn modelId="{4908B8A8-98BC-487B-985C-861C3CDABC6C}" srcId="{C1FCA220-0041-4AB4-85C5-6B04C9BBED6B}" destId="{F1DC7A60-B7E7-4BF0-85AE-99DE1CFE5E7F}" srcOrd="1" destOrd="0" parTransId="{7CB13BD6-971C-43ED-BAF5-1CBAFDA23821}" sibTransId="{B83FD3A6-E30E-4BD9-9740-9B5553C62DE2}"/>
    <dgm:cxn modelId="{4CB12BCC-3C86-436A-BB8E-20A092E21AFF}" type="presOf" srcId="{E7436053-CF24-44B3-855F-125DD41910E5}" destId="{A1918E9D-403D-4159-BD1C-58F4529E6581}" srcOrd="0" destOrd="0" presId="urn:microsoft.com/office/officeart/2005/8/layout/vList2"/>
    <dgm:cxn modelId="{0C83EACD-304A-409A-B075-98F83DB803B3}" srcId="{F1DC7A60-B7E7-4BF0-85AE-99DE1CFE5E7F}" destId="{E7436053-CF24-44B3-855F-125DD41910E5}" srcOrd="0" destOrd="0" parTransId="{0E87A7C1-354F-4F37-8FB9-F3C2942E9CE2}" sibTransId="{1AEA141A-25D9-470C-8FFD-8581DD562E46}"/>
    <dgm:cxn modelId="{44DFDEEB-ED65-4B56-AA83-C476109479EF}" type="presParOf" srcId="{D2488EB4-827D-48A0-84AC-EC08D0E17E11}" destId="{6254A2B0-99FB-4E96-9E28-92152AC41F81}" srcOrd="0" destOrd="0" presId="urn:microsoft.com/office/officeart/2005/8/layout/vList2"/>
    <dgm:cxn modelId="{E75581C0-2E56-4F0F-9C2F-BF8C09C57E7B}" type="presParOf" srcId="{D2488EB4-827D-48A0-84AC-EC08D0E17E11}" destId="{E8B94538-DEB6-4074-B076-8CF134324F1F}" srcOrd="1" destOrd="0" presId="urn:microsoft.com/office/officeart/2005/8/layout/vList2"/>
    <dgm:cxn modelId="{6A8627F1-2677-47F9-B59C-11195BB20709}" type="presParOf" srcId="{D2488EB4-827D-48A0-84AC-EC08D0E17E11}" destId="{5ED5AB58-AB68-431F-94C4-9BC804EE32E7}" srcOrd="2" destOrd="0" presId="urn:microsoft.com/office/officeart/2005/8/layout/vList2"/>
    <dgm:cxn modelId="{1831DC1C-DB3E-4B1A-A8AB-0B2848D13BC0}" type="presParOf" srcId="{D2488EB4-827D-48A0-84AC-EC08D0E17E11}" destId="{A1918E9D-403D-4159-BD1C-58F4529E6581}"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4A2B0-99FB-4E96-9E28-92152AC41F81}">
      <dsp:nvSpPr>
        <dsp:cNvPr id="0" name=""/>
        <dsp:cNvSpPr/>
      </dsp:nvSpPr>
      <dsp:spPr>
        <a:xfrm>
          <a:off x="0" y="141059"/>
          <a:ext cx="5181600"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1" kern="1200" dirty="0"/>
            <a:t>Estate of Blount v. Commissioner</a:t>
          </a:r>
          <a:r>
            <a:rPr lang="en-US" sz="2700" kern="1200" dirty="0"/>
            <a:t> (11</a:t>
          </a:r>
          <a:r>
            <a:rPr lang="en-US" sz="2700" kern="1200" baseline="30000" dirty="0"/>
            <a:t>th</a:t>
          </a:r>
          <a:r>
            <a:rPr lang="en-US" sz="2700" kern="1200" dirty="0"/>
            <a:t> Cir. 2005) </a:t>
          </a:r>
          <a:r>
            <a:rPr lang="en-US" sz="2700" kern="1200" dirty="0">
              <a:sym typeface="Wingdings" panose="05000000000000000000" pitchFamily="2" charset="2"/>
            </a:rPr>
            <a:t></a:t>
          </a:r>
          <a:r>
            <a:rPr lang="en-US" sz="2700" kern="1200" dirty="0"/>
            <a:t> NO</a:t>
          </a:r>
        </a:p>
      </dsp:txBody>
      <dsp:txXfrm>
        <a:off x="52431" y="193490"/>
        <a:ext cx="5076738" cy="969198"/>
      </dsp:txXfrm>
    </dsp:sp>
    <dsp:sp modelId="{E8B94538-DEB6-4074-B076-8CF134324F1F}">
      <dsp:nvSpPr>
        <dsp:cNvPr id="0" name=""/>
        <dsp:cNvSpPr/>
      </dsp:nvSpPr>
      <dsp:spPr>
        <a:xfrm>
          <a:off x="0" y="1215119"/>
          <a:ext cx="518160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While the insurance is an asset, there is an offsetting liability to use the proceeds to redeem the stock</a:t>
          </a:r>
        </a:p>
      </dsp:txBody>
      <dsp:txXfrm>
        <a:off x="0" y="1215119"/>
        <a:ext cx="5181600" cy="1089854"/>
      </dsp:txXfrm>
    </dsp:sp>
    <dsp:sp modelId="{5ED5AB58-AB68-431F-94C4-9BC804EE32E7}">
      <dsp:nvSpPr>
        <dsp:cNvPr id="0" name=""/>
        <dsp:cNvSpPr/>
      </dsp:nvSpPr>
      <dsp:spPr>
        <a:xfrm>
          <a:off x="0" y="2304974"/>
          <a:ext cx="5181600"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1" kern="1200" dirty="0"/>
            <a:t>Estate of Connelly v. United States </a:t>
          </a:r>
          <a:r>
            <a:rPr lang="en-US" sz="2700" kern="1200" dirty="0"/>
            <a:t>(8</a:t>
          </a:r>
          <a:r>
            <a:rPr lang="en-US" sz="2700" kern="1200" baseline="30000" dirty="0"/>
            <a:t>th</a:t>
          </a:r>
          <a:r>
            <a:rPr lang="en-US" sz="2700" kern="1200" dirty="0"/>
            <a:t> Cir. June 2, 2023) </a:t>
          </a:r>
          <a:r>
            <a:rPr lang="en-US" sz="2700" kern="1200" dirty="0">
              <a:sym typeface="Wingdings" panose="05000000000000000000" pitchFamily="2" charset="2"/>
            </a:rPr>
            <a:t></a:t>
          </a:r>
          <a:r>
            <a:rPr lang="en-US" sz="2700" kern="1200" dirty="0"/>
            <a:t> YES</a:t>
          </a:r>
        </a:p>
      </dsp:txBody>
      <dsp:txXfrm>
        <a:off x="52431" y="2357405"/>
        <a:ext cx="5076738" cy="969198"/>
      </dsp:txXfrm>
    </dsp:sp>
    <dsp:sp modelId="{A1918E9D-403D-4159-BD1C-58F4529E6581}">
      <dsp:nvSpPr>
        <dsp:cNvPr id="0" name=""/>
        <dsp:cNvSpPr/>
      </dsp:nvSpPr>
      <dsp:spPr>
        <a:xfrm>
          <a:off x="0" y="3379034"/>
          <a:ext cx="5181600" cy="1425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A willing seller would not accept $3.86 million for the stock when the company is about to get a $3 million death benefit</a:t>
          </a:r>
        </a:p>
      </dsp:txBody>
      <dsp:txXfrm>
        <a:off x="0" y="3379034"/>
        <a:ext cx="5181600" cy="1425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4A2B0-99FB-4E96-9E28-92152AC41F81}">
      <dsp:nvSpPr>
        <dsp:cNvPr id="0" name=""/>
        <dsp:cNvSpPr/>
      </dsp:nvSpPr>
      <dsp:spPr>
        <a:xfrm>
          <a:off x="0" y="141059"/>
          <a:ext cx="5181600"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1" kern="1200" dirty="0"/>
            <a:t>Estate of Blount v. Commissioner</a:t>
          </a:r>
          <a:r>
            <a:rPr lang="en-US" sz="2700" kern="1200" dirty="0"/>
            <a:t> (11</a:t>
          </a:r>
          <a:r>
            <a:rPr lang="en-US" sz="2700" kern="1200" baseline="30000" dirty="0"/>
            <a:t>th</a:t>
          </a:r>
          <a:r>
            <a:rPr lang="en-US" sz="2700" kern="1200" dirty="0"/>
            <a:t> Cir. 2005) </a:t>
          </a:r>
          <a:r>
            <a:rPr lang="en-US" sz="2700" kern="1200" dirty="0">
              <a:sym typeface="Wingdings" panose="05000000000000000000" pitchFamily="2" charset="2"/>
            </a:rPr>
            <a:t></a:t>
          </a:r>
          <a:r>
            <a:rPr lang="en-US" sz="2700" kern="1200" dirty="0"/>
            <a:t> NO</a:t>
          </a:r>
        </a:p>
      </dsp:txBody>
      <dsp:txXfrm>
        <a:off x="52431" y="193490"/>
        <a:ext cx="5076738" cy="969198"/>
      </dsp:txXfrm>
    </dsp:sp>
    <dsp:sp modelId="{E8B94538-DEB6-4074-B076-8CF134324F1F}">
      <dsp:nvSpPr>
        <dsp:cNvPr id="0" name=""/>
        <dsp:cNvSpPr/>
      </dsp:nvSpPr>
      <dsp:spPr>
        <a:xfrm>
          <a:off x="0" y="1215119"/>
          <a:ext cx="518160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While the insurance is an asset, there is an offsetting liability to use the proceeds to redeem the stock</a:t>
          </a:r>
        </a:p>
      </dsp:txBody>
      <dsp:txXfrm>
        <a:off x="0" y="1215119"/>
        <a:ext cx="5181600" cy="1089854"/>
      </dsp:txXfrm>
    </dsp:sp>
    <dsp:sp modelId="{5ED5AB58-AB68-431F-94C4-9BC804EE32E7}">
      <dsp:nvSpPr>
        <dsp:cNvPr id="0" name=""/>
        <dsp:cNvSpPr/>
      </dsp:nvSpPr>
      <dsp:spPr>
        <a:xfrm>
          <a:off x="0" y="2304974"/>
          <a:ext cx="5181600" cy="1074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i="1" kern="1200"/>
            <a:t>Estate of Connelly v. United States </a:t>
          </a:r>
          <a:r>
            <a:rPr lang="en-US" sz="2700" kern="1200"/>
            <a:t>(8</a:t>
          </a:r>
          <a:r>
            <a:rPr lang="en-US" sz="2700" kern="1200" baseline="30000"/>
            <a:t>th</a:t>
          </a:r>
          <a:r>
            <a:rPr lang="en-US" sz="2700" kern="1200"/>
            <a:t> Cir. June 2, 2023) </a:t>
          </a:r>
          <a:r>
            <a:rPr lang="en-US" sz="2700" kern="1200">
              <a:sym typeface="Wingdings" panose="05000000000000000000" pitchFamily="2" charset="2"/>
            </a:rPr>
            <a:t></a:t>
          </a:r>
          <a:r>
            <a:rPr lang="en-US" sz="2700" kern="1200"/>
            <a:t> YES</a:t>
          </a:r>
        </a:p>
      </dsp:txBody>
      <dsp:txXfrm>
        <a:off x="52431" y="2357405"/>
        <a:ext cx="5076738" cy="969198"/>
      </dsp:txXfrm>
    </dsp:sp>
    <dsp:sp modelId="{A1918E9D-403D-4159-BD1C-58F4529E6581}">
      <dsp:nvSpPr>
        <dsp:cNvPr id="0" name=""/>
        <dsp:cNvSpPr/>
      </dsp:nvSpPr>
      <dsp:spPr>
        <a:xfrm>
          <a:off x="0" y="3379034"/>
          <a:ext cx="5181600" cy="1425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51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A willing seller would not accept $3.86 million for the stock when the company is about to get a $3 million death benefit</a:t>
          </a:r>
        </a:p>
      </dsp:txBody>
      <dsp:txXfrm>
        <a:off x="0" y="3379034"/>
        <a:ext cx="5181600" cy="14251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9D27BA33-88BD-4030-9017-1BB5B7700A8B}" type="datetimeFigureOut">
              <a:rPr lang="en-US" smtClean="0"/>
              <a:t>10/22/2024</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BEFECDD7-8DAA-4EF5-B4E3-53D00EB648C9}" type="slidenum">
              <a:rPr lang="en-US" smtClean="0"/>
              <a:t>‹#›</a:t>
            </a:fld>
            <a:endParaRPr lang="en-US"/>
          </a:p>
        </p:txBody>
      </p:sp>
    </p:spTree>
    <p:extLst>
      <p:ext uri="{BB962C8B-B14F-4D97-AF65-F5344CB8AC3E}">
        <p14:creationId xmlns:p14="http://schemas.microsoft.com/office/powerpoint/2010/main" val="2364186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69F6B8A5-9474-4122-808D-1637D0580843}" type="datetimeFigureOut">
              <a:rPr lang="en-US" smtClean="0"/>
              <a:t>10/22/2024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948E03AD-2827-4792-9E50-3D9E08885AE7}" type="slidenum">
              <a:rPr lang="en-US" smtClean="0"/>
              <a:t>‹#›</a:t>
            </a:fld>
            <a:endParaRPr lang="en-US"/>
          </a:p>
        </p:txBody>
      </p:sp>
    </p:spTree>
    <p:extLst>
      <p:ext uri="{BB962C8B-B14F-4D97-AF65-F5344CB8AC3E}">
        <p14:creationId xmlns:p14="http://schemas.microsoft.com/office/powerpoint/2010/main" val="96025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1</a:t>
            </a:fld>
            <a:endParaRPr lang="en-US"/>
          </a:p>
        </p:txBody>
      </p:sp>
    </p:spTree>
    <p:extLst>
      <p:ext uri="{BB962C8B-B14F-4D97-AF65-F5344CB8AC3E}">
        <p14:creationId xmlns:p14="http://schemas.microsoft.com/office/powerpoint/2010/main" val="2167359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11</a:t>
            </a:fld>
            <a:endParaRPr lang="en-US"/>
          </a:p>
        </p:txBody>
      </p:sp>
    </p:spTree>
    <p:extLst>
      <p:ext uri="{BB962C8B-B14F-4D97-AF65-F5344CB8AC3E}">
        <p14:creationId xmlns:p14="http://schemas.microsoft.com/office/powerpoint/2010/main" val="127746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12</a:t>
            </a:fld>
            <a:endParaRPr lang="en-US"/>
          </a:p>
        </p:txBody>
      </p:sp>
    </p:spTree>
    <p:extLst>
      <p:ext uri="{BB962C8B-B14F-4D97-AF65-F5344CB8AC3E}">
        <p14:creationId xmlns:p14="http://schemas.microsoft.com/office/powerpoint/2010/main" val="2777649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13</a:t>
            </a:fld>
            <a:endParaRPr lang="en-US"/>
          </a:p>
        </p:txBody>
      </p:sp>
    </p:spTree>
    <p:extLst>
      <p:ext uri="{BB962C8B-B14F-4D97-AF65-F5344CB8AC3E}">
        <p14:creationId xmlns:p14="http://schemas.microsoft.com/office/powerpoint/2010/main" val="392908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14</a:t>
            </a:fld>
            <a:endParaRPr lang="en-US"/>
          </a:p>
        </p:txBody>
      </p:sp>
    </p:spTree>
    <p:extLst>
      <p:ext uri="{BB962C8B-B14F-4D97-AF65-F5344CB8AC3E}">
        <p14:creationId xmlns:p14="http://schemas.microsoft.com/office/powerpoint/2010/main" val="1787545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15</a:t>
            </a:fld>
            <a:endParaRPr lang="en-US"/>
          </a:p>
        </p:txBody>
      </p:sp>
    </p:spTree>
    <p:extLst>
      <p:ext uri="{BB962C8B-B14F-4D97-AF65-F5344CB8AC3E}">
        <p14:creationId xmlns:p14="http://schemas.microsoft.com/office/powerpoint/2010/main" val="100569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16</a:t>
            </a:fld>
            <a:endParaRPr lang="en-US"/>
          </a:p>
        </p:txBody>
      </p:sp>
    </p:spTree>
    <p:extLst>
      <p:ext uri="{BB962C8B-B14F-4D97-AF65-F5344CB8AC3E}">
        <p14:creationId xmlns:p14="http://schemas.microsoft.com/office/powerpoint/2010/main" val="1621274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 Brothers Michael (77%) and Thomas (23%) owned a materials corp.</a:t>
            </a:r>
          </a:p>
          <a:p>
            <a:r>
              <a:rPr lang="en-US" sz="1400" dirty="0"/>
              <a:t>• Their B/S agreement = upon death of one, the other can buy or company will redeem</a:t>
            </a:r>
          </a:p>
          <a:p>
            <a:r>
              <a:rPr lang="en-US" sz="1400" dirty="0"/>
              <a:t>• Company bought $3.5 million policy on each brother</a:t>
            </a:r>
          </a:p>
          <a:p>
            <a:r>
              <a:rPr lang="en-US" sz="1400" dirty="0"/>
              <a:t>• Agreement said value would be determined by </a:t>
            </a:r>
            <a:r>
              <a:rPr lang="en-US" sz="1400" u="sng" dirty="0"/>
              <a:t>annual agreement</a:t>
            </a:r>
            <a:r>
              <a:rPr lang="en-US" sz="1400" u="none" dirty="0"/>
              <a:t> or </a:t>
            </a:r>
            <a:r>
              <a:rPr lang="en-US" sz="1400" u="sng" dirty="0"/>
              <a:t>2+ appraisals</a:t>
            </a:r>
            <a:endParaRPr lang="en-US" sz="1400" u="none" dirty="0"/>
          </a:p>
          <a:p>
            <a:r>
              <a:rPr lang="en-US" sz="1400" u="none" dirty="0"/>
              <a:t>• When Michael died, company paid $3M to his estate (determined in negotiation, not by </a:t>
            </a:r>
            <a:r>
              <a:rPr lang="en-US" sz="1400" u="none" dirty="0" err="1"/>
              <a:t>agmt</a:t>
            </a:r>
            <a:r>
              <a:rPr lang="en-US" sz="1400" u="none" dirty="0"/>
              <a:t> or appraisals</a:t>
            </a:r>
          </a:p>
          <a:p>
            <a:r>
              <a:rPr lang="en-US" sz="1400" u="none" dirty="0"/>
              <a:t>• Michael’s 706 reported value of the stock at $3M, but IRS said 77% of death benefit likewise included</a:t>
            </a:r>
          </a:p>
          <a:p>
            <a:endParaRPr lang="en-US" sz="1400" u="none" dirty="0"/>
          </a:p>
          <a:p>
            <a:r>
              <a:rPr lang="en-US" sz="1400" u="sng" dirty="0"/>
              <a:t>Observations</a:t>
            </a:r>
            <a:endParaRPr lang="en-US" sz="1400" u="none" dirty="0"/>
          </a:p>
          <a:p>
            <a:pPr marL="342900" indent="-342900">
              <a:buAutoNum type="arabicPeriod"/>
            </a:pPr>
            <a:r>
              <a:rPr lang="en-US" sz="1400" u="none" dirty="0"/>
              <a:t>Note that only 77% of death benefit included (better than if Michael owned his own policy)</a:t>
            </a:r>
          </a:p>
          <a:p>
            <a:pPr marL="342900" indent="-342900">
              <a:buAutoNum type="arabicPeriod"/>
            </a:pPr>
            <a:r>
              <a:rPr lang="en-US" sz="1400" u="none" dirty="0"/>
              <a:t>Result might have ben different if they followed their own agreement! When parties don’t respect agreement, </a:t>
            </a:r>
            <a:r>
              <a:rPr lang="en-US" sz="1400" u="none"/>
              <a:t>why should IRS?</a:t>
            </a:r>
            <a:endParaRPr lang="en-US" sz="1400" u="sng" dirty="0"/>
          </a:p>
        </p:txBody>
      </p:sp>
      <p:sp>
        <p:nvSpPr>
          <p:cNvPr id="4" name="Slide Number Placeholder 3"/>
          <p:cNvSpPr>
            <a:spLocks noGrp="1"/>
          </p:cNvSpPr>
          <p:nvPr>
            <p:ph type="sldNum" sz="quarter" idx="5"/>
          </p:nvPr>
        </p:nvSpPr>
        <p:spPr/>
        <p:txBody>
          <a:bodyPr/>
          <a:lstStyle/>
          <a:p>
            <a:fld id="{948E03AD-2827-4792-9E50-3D9E08885AE7}" type="slidenum">
              <a:rPr lang="en-US" smtClean="0"/>
              <a:t>17</a:t>
            </a:fld>
            <a:endParaRPr lang="en-US"/>
          </a:p>
        </p:txBody>
      </p:sp>
    </p:spTree>
    <p:extLst>
      <p:ext uri="{BB962C8B-B14F-4D97-AF65-F5344CB8AC3E}">
        <p14:creationId xmlns:p14="http://schemas.microsoft.com/office/powerpoint/2010/main" val="779802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Brothers Michael (77%) and Thomas (23%) owned a materials corp.</a:t>
            </a:r>
          </a:p>
          <a:p>
            <a:r>
              <a:rPr lang="en-US" sz="1200" dirty="0"/>
              <a:t>• Their B/S agreement = upon death of one, the other can buy or company will redeem</a:t>
            </a:r>
          </a:p>
          <a:p>
            <a:r>
              <a:rPr lang="en-US" sz="1200" dirty="0"/>
              <a:t>• Company bought $3.5 million policy on each brother</a:t>
            </a:r>
          </a:p>
          <a:p>
            <a:r>
              <a:rPr lang="en-US" sz="1200" dirty="0"/>
              <a:t>• Agreement said value would be determined by </a:t>
            </a:r>
            <a:r>
              <a:rPr lang="en-US" sz="1200" u="sng" dirty="0"/>
              <a:t>annual agreement</a:t>
            </a:r>
            <a:r>
              <a:rPr lang="en-US" sz="1200" u="none" dirty="0"/>
              <a:t> or </a:t>
            </a:r>
            <a:r>
              <a:rPr lang="en-US" sz="1200" u="sng" dirty="0"/>
              <a:t>2+ appraisals</a:t>
            </a:r>
            <a:endParaRPr lang="en-US" sz="1200" u="none" dirty="0"/>
          </a:p>
          <a:p>
            <a:r>
              <a:rPr lang="en-US" sz="1200" u="none" dirty="0"/>
              <a:t>• When Michael died, company paid $3M to his estate (determined in negotiation, not by </a:t>
            </a:r>
            <a:r>
              <a:rPr lang="en-US" sz="1200" u="none" dirty="0" err="1"/>
              <a:t>agmt</a:t>
            </a:r>
            <a:r>
              <a:rPr lang="en-US" sz="1200" u="none" dirty="0"/>
              <a:t> or appraisals</a:t>
            </a:r>
          </a:p>
          <a:p>
            <a:r>
              <a:rPr lang="en-US" sz="1200" u="none" dirty="0"/>
              <a:t>• Michael’s 706 reported value of the stock at $3M, but IRS said 77% of death benefit likewise included</a:t>
            </a:r>
          </a:p>
          <a:p>
            <a:endParaRPr lang="en-US" sz="1200" u="none" dirty="0"/>
          </a:p>
          <a:p>
            <a:r>
              <a:rPr lang="en-US" sz="1200" u="sng" dirty="0"/>
              <a:t>Observations</a:t>
            </a:r>
            <a:endParaRPr lang="en-US" sz="1200" u="none" dirty="0"/>
          </a:p>
          <a:p>
            <a:pPr marL="342900" indent="-342900">
              <a:buAutoNum type="arabicPeriod"/>
            </a:pPr>
            <a:r>
              <a:rPr lang="en-US" sz="1200" u="none" dirty="0"/>
              <a:t>Note that only 77% of death benefit included (better than if Michael owned his own policy)</a:t>
            </a:r>
          </a:p>
          <a:p>
            <a:pPr marL="342900" indent="-342900">
              <a:buAutoNum type="arabicPeriod"/>
            </a:pPr>
            <a:r>
              <a:rPr lang="en-US" sz="1200" u="none" dirty="0"/>
              <a:t>Result might have ben different if they followed their own agreement! When parties don’t respect agreement, why should IRS?</a:t>
            </a:r>
            <a:endParaRPr lang="en-US" sz="1200" u="sng" dirty="0"/>
          </a:p>
        </p:txBody>
      </p:sp>
      <p:sp>
        <p:nvSpPr>
          <p:cNvPr id="4" name="Slide Number Placeholder 3"/>
          <p:cNvSpPr>
            <a:spLocks noGrp="1"/>
          </p:cNvSpPr>
          <p:nvPr>
            <p:ph type="sldNum" sz="quarter" idx="5"/>
          </p:nvPr>
        </p:nvSpPr>
        <p:spPr/>
        <p:txBody>
          <a:bodyPr/>
          <a:lstStyle/>
          <a:p>
            <a:fld id="{948E03AD-2827-4792-9E50-3D9E08885AE7}" type="slidenum">
              <a:rPr lang="en-US" smtClean="0"/>
              <a:t>18</a:t>
            </a:fld>
            <a:endParaRPr lang="en-US"/>
          </a:p>
        </p:txBody>
      </p:sp>
    </p:spTree>
    <p:extLst>
      <p:ext uri="{BB962C8B-B14F-4D97-AF65-F5344CB8AC3E}">
        <p14:creationId xmlns:p14="http://schemas.microsoft.com/office/powerpoint/2010/main" val="1409983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19</a:t>
            </a:fld>
            <a:endParaRPr lang="en-US"/>
          </a:p>
        </p:txBody>
      </p:sp>
    </p:spTree>
    <p:extLst>
      <p:ext uri="{BB962C8B-B14F-4D97-AF65-F5344CB8AC3E}">
        <p14:creationId xmlns:p14="http://schemas.microsoft.com/office/powerpoint/2010/main" val="3149456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20</a:t>
            </a:fld>
            <a:endParaRPr lang="en-US"/>
          </a:p>
        </p:txBody>
      </p:sp>
    </p:spTree>
    <p:extLst>
      <p:ext uri="{BB962C8B-B14F-4D97-AF65-F5344CB8AC3E}">
        <p14:creationId xmlns:p14="http://schemas.microsoft.com/office/powerpoint/2010/main" val="3945701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2</a:t>
            </a:fld>
            <a:endParaRPr lang="en-US"/>
          </a:p>
        </p:txBody>
      </p:sp>
    </p:spTree>
    <p:extLst>
      <p:ext uri="{BB962C8B-B14F-4D97-AF65-F5344CB8AC3E}">
        <p14:creationId xmlns:p14="http://schemas.microsoft.com/office/powerpoint/2010/main" val="402477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21</a:t>
            </a:fld>
            <a:endParaRPr lang="en-US"/>
          </a:p>
        </p:txBody>
      </p:sp>
    </p:spTree>
    <p:extLst>
      <p:ext uri="{BB962C8B-B14F-4D97-AF65-F5344CB8AC3E}">
        <p14:creationId xmlns:p14="http://schemas.microsoft.com/office/powerpoint/2010/main" val="12669744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22</a:t>
            </a:fld>
            <a:endParaRPr lang="en-US"/>
          </a:p>
        </p:txBody>
      </p:sp>
    </p:spTree>
    <p:extLst>
      <p:ext uri="{BB962C8B-B14F-4D97-AF65-F5344CB8AC3E}">
        <p14:creationId xmlns:p14="http://schemas.microsoft.com/office/powerpoint/2010/main" val="2848270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23</a:t>
            </a:fld>
            <a:endParaRPr lang="en-US"/>
          </a:p>
        </p:txBody>
      </p:sp>
    </p:spTree>
    <p:extLst>
      <p:ext uri="{BB962C8B-B14F-4D97-AF65-F5344CB8AC3E}">
        <p14:creationId xmlns:p14="http://schemas.microsoft.com/office/powerpoint/2010/main" val="980870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E03AD-2827-4792-9E50-3D9E08885AE7}" type="slidenum">
              <a:rPr lang="en-US" smtClean="0"/>
              <a:t>24</a:t>
            </a:fld>
            <a:endParaRPr lang="en-US"/>
          </a:p>
        </p:txBody>
      </p:sp>
    </p:spTree>
    <p:extLst>
      <p:ext uri="{BB962C8B-B14F-4D97-AF65-F5344CB8AC3E}">
        <p14:creationId xmlns:p14="http://schemas.microsoft.com/office/powerpoint/2010/main" val="525695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E03AD-2827-4792-9E50-3D9E08885AE7}" type="slidenum">
              <a:rPr lang="en-US" smtClean="0"/>
              <a:t>25</a:t>
            </a:fld>
            <a:endParaRPr lang="en-US"/>
          </a:p>
        </p:txBody>
      </p:sp>
    </p:spTree>
    <p:extLst>
      <p:ext uri="{BB962C8B-B14F-4D97-AF65-F5344CB8AC3E}">
        <p14:creationId xmlns:p14="http://schemas.microsoft.com/office/powerpoint/2010/main" val="141960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29</a:t>
            </a:fld>
            <a:endParaRPr lang="en-US"/>
          </a:p>
        </p:txBody>
      </p:sp>
    </p:spTree>
    <p:extLst>
      <p:ext uri="{BB962C8B-B14F-4D97-AF65-F5344CB8AC3E}">
        <p14:creationId xmlns:p14="http://schemas.microsoft.com/office/powerpoint/2010/main" val="748041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30</a:t>
            </a:fld>
            <a:endParaRPr lang="en-US"/>
          </a:p>
        </p:txBody>
      </p:sp>
    </p:spTree>
    <p:extLst>
      <p:ext uri="{BB962C8B-B14F-4D97-AF65-F5344CB8AC3E}">
        <p14:creationId xmlns:p14="http://schemas.microsoft.com/office/powerpoint/2010/main" val="36519030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744CD7-28CA-499A-99D1-86ADC77C00E8}" type="slidenum">
              <a:rPr lang="en-US" smtClean="0"/>
              <a:t>31</a:t>
            </a:fld>
            <a:endParaRPr lang="en-US"/>
          </a:p>
        </p:txBody>
      </p:sp>
    </p:spTree>
    <p:extLst>
      <p:ext uri="{BB962C8B-B14F-4D97-AF65-F5344CB8AC3E}">
        <p14:creationId xmlns:p14="http://schemas.microsoft.com/office/powerpoint/2010/main" val="2435350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744CD7-28CA-499A-99D1-86ADC77C00E8}" type="slidenum">
              <a:rPr lang="en-US" smtClean="0"/>
              <a:t>32</a:t>
            </a:fld>
            <a:endParaRPr lang="en-US"/>
          </a:p>
        </p:txBody>
      </p:sp>
    </p:spTree>
    <p:extLst>
      <p:ext uri="{BB962C8B-B14F-4D97-AF65-F5344CB8AC3E}">
        <p14:creationId xmlns:p14="http://schemas.microsoft.com/office/powerpoint/2010/main" val="3366724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744CD7-28CA-499A-99D1-86ADC77C00E8}" type="slidenum">
              <a:rPr lang="en-US" smtClean="0"/>
              <a:t>33</a:t>
            </a:fld>
            <a:endParaRPr lang="en-US"/>
          </a:p>
        </p:txBody>
      </p:sp>
    </p:spTree>
    <p:extLst>
      <p:ext uri="{BB962C8B-B14F-4D97-AF65-F5344CB8AC3E}">
        <p14:creationId xmlns:p14="http://schemas.microsoft.com/office/powerpoint/2010/main" val="475559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3</a:t>
            </a:fld>
            <a:endParaRPr lang="en-US"/>
          </a:p>
        </p:txBody>
      </p:sp>
    </p:spTree>
    <p:extLst>
      <p:ext uri="{BB962C8B-B14F-4D97-AF65-F5344CB8AC3E}">
        <p14:creationId xmlns:p14="http://schemas.microsoft.com/office/powerpoint/2010/main" val="3917349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34</a:t>
            </a:fld>
            <a:endParaRPr lang="en-US"/>
          </a:p>
        </p:txBody>
      </p:sp>
    </p:spTree>
    <p:extLst>
      <p:ext uri="{BB962C8B-B14F-4D97-AF65-F5344CB8AC3E}">
        <p14:creationId xmlns:p14="http://schemas.microsoft.com/office/powerpoint/2010/main" val="23263168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35</a:t>
            </a:fld>
            <a:endParaRPr lang="en-US"/>
          </a:p>
        </p:txBody>
      </p:sp>
    </p:spTree>
    <p:extLst>
      <p:ext uri="{BB962C8B-B14F-4D97-AF65-F5344CB8AC3E}">
        <p14:creationId xmlns:p14="http://schemas.microsoft.com/office/powerpoint/2010/main" val="7490821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36</a:t>
            </a:fld>
            <a:endParaRPr lang="en-US"/>
          </a:p>
        </p:txBody>
      </p:sp>
    </p:spTree>
    <p:extLst>
      <p:ext uri="{BB962C8B-B14F-4D97-AF65-F5344CB8AC3E}">
        <p14:creationId xmlns:p14="http://schemas.microsoft.com/office/powerpoint/2010/main" val="12387465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37</a:t>
            </a:fld>
            <a:endParaRPr lang="en-US"/>
          </a:p>
        </p:txBody>
      </p:sp>
    </p:spTree>
    <p:extLst>
      <p:ext uri="{BB962C8B-B14F-4D97-AF65-F5344CB8AC3E}">
        <p14:creationId xmlns:p14="http://schemas.microsoft.com/office/powerpoint/2010/main" val="3051097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38</a:t>
            </a:fld>
            <a:endParaRPr lang="en-US"/>
          </a:p>
        </p:txBody>
      </p:sp>
    </p:spTree>
    <p:extLst>
      <p:ext uri="{BB962C8B-B14F-4D97-AF65-F5344CB8AC3E}">
        <p14:creationId xmlns:p14="http://schemas.microsoft.com/office/powerpoint/2010/main" val="4209761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39</a:t>
            </a:fld>
            <a:endParaRPr lang="en-US"/>
          </a:p>
        </p:txBody>
      </p:sp>
    </p:spTree>
    <p:extLst>
      <p:ext uri="{BB962C8B-B14F-4D97-AF65-F5344CB8AC3E}">
        <p14:creationId xmlns:p14="http://schemas.microsoft.com/office/powerpoint/2010/main" val="3918228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40</a:t>
            </a:fld>
            <a:endParaRPr lang="en-US"/>
          </a:p>
        </p:txBody>
      </p:sp>
    </p:spTree>
    <p:extLst>
      <p:ext uri="{BB962C8B-B14F-4D97-AF65-F5344CB8AC3E}">
        <p14:creationId xmlns:p14="http://schemas.microsoft.com/office/powerpoint/2010/main" val="25712061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41</a:t>
            </a:fld>
            <a:endParaRPr lang="en-US"/>
          </a:p>
        </p:txBody>
      </p:sp>
    </p:spTree>
    <p:extLst>
      <p:ext uri="{BB962C8B-B14F-4D97-AF65-F5344CB8AC3E}">
        <p14:creationId xmlns:p14="http://schemas.microsoft.com/office/powerpoint/2010/main" val="1954043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42</a:t>
            </a:fld>
            <a:endParaRPr lang="en-US"/>
          </a:p>
        </p:txBody>
      </p:sp>
    </p:spTree>
    <p:extLst>
      <p:ext uri="{BB962C8B-B14F-4D97-AF65-F5344CB8AC3E}">
        <p14:creationId xmlns:p14="http://schemas.microsoft.com/office/powerpoint/2010/main" val="41918389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43</a:t>
            </a:fld>
            <a:endParaRPr lang="en-US"/>
          </a:p>
        </p:txBody>
      </p:sp>
    </p:spTree>
    <p:extLst>
      <p:ext uri="{BB962C8B-B14F-4D97-AF65-F5344CB8AC3E}">
        <p14:creationId xmlns:p14="http://schemas.microsoft.com/office/powerpoint/2010/main" val="2975273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4</a:t>
            </a:fld>
            <a:endParaRPr lang="en-US"/>
          </a:p>
        </p:txBody>
      </p:sp>
    </p:spTree>
    <p:extLst>
      <p:ext uri="{BB962C8B-B14F-4D97-AF65-F5344CB8AC3E}">
        <p14:creationId xmlns:p14="http://schemas.microsoft.com/office/powerpoint/2010/main" val="10098434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44</a:t>
            </a:fld>
            <a:endParaRPr lang="en-US"/>
          </a:p>
        </p:txBody>
      </p:sp>
    </p:spTree>
    <p:extLst>
      <p:ext uri="{BB962C8B-B14F-4D97-AF65-F5344CB8AC3E}">
        <p14:creationId xmlns:p14="http://schemas.microsoft.com/office/powerpoint/2010/main" val="1078226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45</a:t>
            </a:fld>
            <a:endParaRPr lang="en-US"/>
          </a:p>
        </p:txBody>
      </p:sp>
    </p:spTree>
    <p:extLst>
      <p:ext uri="{BB962C8B-B14F-4D97-AF65-F5344CB8AC3E}">
        <p14:creationId xmlns:p14="http://schemas.microsoft.com/office/powerpoint/2010/main" val="103071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5</a:t>
            </a:fld>
            <a:endParaRPr lang="en-US"/>
          </a:p>
        </p:txBody>
      </p:sp>
    </p:spTree>
    <p:extLst>
      <p:ext uri="{BB962C8B-B14F-4D97-AF65-F5344CB8AC3E}">
        <p14:creationId xmlns:p14="http://schemas.microsoft.com/office/powerpoint/2010/main" val="401209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6</a:t>
            </a:fld>
            <a:endParaRPr lang="en-US"/>
          </a:p>
        </p:txBody>
      </p:sp>
    </p:spTree>
    <p:extLst>
      <p:ext uri="{BB962C8B-B14F-4D97-AF65-F5344CB8AC3E}">
        <p14:creationId xmlns:p14="http://schemas.microsoft.com/office/powerpoint/2010/main" val="214075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7</a:t>
            </a:fld>
            <a:endParaRPr lang="en-US"/>
          </a:p>
        </p:txBody>
      </p:sp>
    </p:spTree>
    <p:extLst>
      <p:ext uri="{BB962C8B-B14F-4D97-AF65-F5344CB8AC3E}">
        <p14:creationId xmlns:p14="http://schemas.microsoft.com/office/powerpoint/2010/main" val="3241461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8E03AD-2827-4792-9E50-3D9E08885AE7}" type="slidenum">
              <a:rPr lang="en-US" smtClean="0"/>
              <a:t>8</a:t>
            </a:fld>
            <a:endParaRPr lang="en-US"/>
          </a:p>
        </p:txBody>
      </p:sp>
    </p:spTree>
    <p:extLst>
      <p:ext uri="{BB962C8B-B14F-4D97-AF65-F5344CB8AC3E}">
        <p14:creationId xmlns:p14="http://schemas.microsoft.com/office/powerpoint/2010/main" val="2407837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 deduction in 2026 expected to be about $8,350</a:t>
            </a:r>
          </a:p>
        </p:txBody>
      </p:sp>
      <p:sp>
        <p:nvSpPr>
          <p:cNvPr id="4" name="Slide Number Placeholder 3"/>
          <p:cNvSpPr>
            <a:spLocks noGrp="1"/>
          </p:cNvSpPr>
          <p:nvPr>
            <p:ph type="sldNum" sz="quarter" idx="5"/>
          </p:nvPr>
        </p:nvSpPr>
        <p:spPr/>
        <p:txBody>
          <a:bodyPr/>
          <a:lstStyle/>
          <a:p>
            <a:fld id="{948E03AD-2827-4792-9E50-3D9E08885AE7}" type="slidenum">
              <a:rPr lang="en-US" smtClean="0"/>
              <a:t>9</a:t>
            </a:fld>
            <a:endParaRPr lang="en-US"/>
          </a:p>
        </p:txBody>
      </p:sp>
    </p:spTree>
    <p:extLst>
      <p:ext uri="{BB962C8B-B14F-4D97-AF65-F5344CB8AC3E}">
        <p14:creationId xmlns:p14="http://schemas.microsoft.com/office/powerpoint/2010/main" val="303947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A76B78-449F-4BBE-B3F1-D04DCE2546B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088BF-C605-4A54-8824-263B8213F2DB}" type="slidenum">
              <a:rPr lang="en-US" smtClean="0"/>
              <a:t>‹#›</a:t>
            </a:fld>
            <a:endParaRPr lang="en-US"/>
          </a:p>
        </p:txBody>
      </p:sp>
    </p:spTree>
    <p:extLst>
      <p:ext uri="{BB962C8B-B14F-4D97-AF65-F5344CB8AC3E}">
        <p14:creationId xmlns:p14="http://schemas.microsoft.com/office/powerpoint/2010/main" val="2786422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76B78-449F-4BBE-B3F1-D04DCE2546B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088BF-C605-4A54-8824-263B8213F2DB}" type="slidenum">
              <a:rPr lang="en-US" smtClean="0"/>
              <a:t>‹#›</a:t>
            </a:fld>
            <a:endParaRPr lang="en-US"/>
          </a:p>
        </p:txBody>
      </p:sp>
    </p:spTree>
    <p:extLst>
      <p:ext uri="{BB962C8B-B14F-4D97-AF65-F5344CB8AC3E}">
        <p14:creationId xmlns:p14="http://schemas.microsoft.com/office/powerpoint/2010/main" val="110688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76B78-449F-4BBE-B3F1-D04DCE2546B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088BF-C605-4A54-8824-263B8213F2DB}" type="slidenum">
              <a:rPr lang="en-US" smtClean="0"/>
              <a:t>‹#›</a:t>
            </a:fld>
            <a:endParaRPr lang="en-US"/>
          </a:p>
        </p:txBody>
      </p:sp>
    </p:spTree>
    <p:extLst>
      <p:ext uri="{BB962C8B-B14F-4D97-AF65-F5344CB8AC3E}">
        <p14:creationId xmlns:p14="http://schemas.microsoft.com/office/powerpoint/2010/main" val="3334452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47010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A76B78-449F-4BBE-B3F1-D04DCE2546B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088BF-C605-4A54-8824-263B8213F2DB}" type="slidenum">
              <a:rPr lang="en-US" smtClean="0"/>
              <a:t>‹#›</a:t>
            </a:fld>
            <a:endParaRPr lang="en-US"/>
          </a:p>
        </p:txBody>
      </p:sp>
    </p:spTree>
    <p:extLst>
      <p:ext uri="{BB962C8B-B14F-4D97-AF65-F5344CB8AC3E}">
        <p14:creationId xmlns:p14="http://schemas.microsoft.com/office/powerpoint/2010/main" val="125877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A76B78-449F-4BBE-B3F1-D04DCE2546BC}" type="datetimeFigureOut">
              <a:rPr lang="en-US" smtClean="0"/>
              <a:t>10/22/2024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4088BF-C605-4A54-8824-263B8213F2DB}" type="slidenum">
              <a:rPr lang="en-US" smtClean="0"/>
              <a:t>‹#›</a:t>
            </a:fld>
            <a:endParaRPr lang="en-US"/>
          </a:p>
        </p:txBody>
      </p:sp>
    </p:spTree>
    <p:extLst>
      <p:ext uri="{BB962C8B-B14F-4D97-AF65-F5344CB8AC3E}">
        <p14:creationId xmlns:p14="http://schemas.microsoft.com/office/powerpoint/2010/main" val="218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A76B78-449F-4BBE-B3F1-D04DCE2546BC}"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088BF-C605-4A54-8824-263B8213F2DB}" type="slidenum">
              <a:rPr lang="en-US" smtClean="0"/>
              <a:t>‹#›</a:t>
            </a:fld>
            <a:endParaRPr lang="en-US"/>
          </a:p>
        </p:txBody>
      </p:sp>
    </p:spTree>
    <p:extLst>
      <p:ext uri="{BB962C8B-B14F-4D97-AF65-F5344CB8AC3E}">
        <p14:creationId xmlns:p14="http://schemas.microsoft.com/office/powerpoint/2010/main" val="230504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A76B78-449F-4BBE-B3F1-D04DCE2546BC}" type="datetimeFigureOut">
              <a:rPr lang="en-US" smtClean="0"/>
              <a:t>10/22/2024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4088BF-C605-4A54-8824-263B8213F2DB}" type="slidenum">
              <a:rPr lang="en-US" smtClean="0"/>
              <a:t>‹#›</a:t>
            </a:fld>
            <a:endParaRPr lang="en-US"/>
          </a:p>
        </p:txBody>
      </p:sp>
    </p:spTree>
    <p:extLst>
      <p:ext uri="{BB962C8B-B14F-4D97-AF65-F5344CB8AC3E}">
        <p14:creationId xmlns:p14="http://schemas.microsoft.com/office/powerpoint/2010/main" val="72765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A76B78-449F-4BBE-B3F1-D04DCE2546BC}" type="datetimeFigureOut">
              <a:rPr lang="en-US" smtClean="0"/>
              <a:t>10/22/2024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4088BF-C605-4A54-8824-263B8213F2DB}" type="slidenum">
              <a:rPr lang="en-US" smtClean="0"/>
              <a:t>‹#›</a:t>
            </a:fld>
            <a:endParaRPr lang="en-US"/>
          </a:p>
        </p:txBody>
      </p:sp>
    </p:spTree>
    <p:extLst>
      <p:ext uri="{BB962C8B-B14F-4D97-AF65-F5344CB8AC3E}">
        <p14:creationId xmlns:p14="http://schemas.microsoft.com/office/powerpoint/2010/main" val="3205014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76B78-449F-4BBE-B3F1-D04DCE2546BC}" type="datetimeFigureOut">
              <a:rPr lang="en-US" smtClean="0"/>
              <a:t>10/22/2024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4088BF-C605-4A54-8824-263B8213F2DB}" type="slidenum">
              <a:rPr lang="en-US" smtClean="0"/>
              <a:t>‹#›</a:t>
            </a:fld>
            <a:endParaRPr lang="en-US"/>
          </a:p>
        </p:txBody>
      </p:sp>
    </p:spTree>
    <p:extLst>
      <p:ext uri="{BB962C8B-B14F-4D97-AF65-F5344CB8AC3E}">
        <p14:creationId xmlns:p14="http://schemas.microsoft.com/office/powerpoint/2010/main" val="1070341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A76B78-449F-4BBE-B3F1-D04DCE2546BC}"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088BF-C605-4A54-8824-263B8213F2DB}" type="slidenum">
              <a:rPr lang="en-US" smtClean="0"/>
              <a:t>‹#›</a:t>
            </a:fld>
            <a:endParaRPr lang="en-US"/>
          </a:p>
        </p:txBody>
      </p:sp>
    </p:spTree>
    <p:extLst>
      <p:ext uri="{BB962C8B-B14F-4D97-AF65-F5344CB8AC3E}">
        <p14:creationId xmlns:p14="http://schemas.microsoft.com/office/powerpoint/2010/main" val="320501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A76B78-449F-4BBE-B3F1-D04DCE2546BC}" type="datetimeFigureOut">
              <a:rPr lang="en-US" smtClean="0"/>
              <a:t>10/22/2024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4088BF-C605-4A54-8824-263B8213F2DB}" type="slidenum">
              <a:rPr lang="en-US" smtClean="0"/>
              <a:t>‹#›</a:t>
            </a:fld>
            <a:endParaRPr lang="en-US"/>
          </a:p>
        </p:txBody>
      </p:sp>
    </p:spTree>
    <p:extLst>
      <p:ext uri="{BB962C8B-B14F-4D97-AF65-F5344CB8AC3E}">
        <p14:creationId xmlns:p14="http://schemas.microsoft.com/office/powerpoint/2010/main" val="164844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76B78-449F-4BBE-B3F1-D04DCE2546BC}" type="datetimeFigureOut">
              <a:rPr lang="en-US" smtClean="0"/>
              <a:t>10/22/2024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088BF-C605-4A54-8824-263B8213F2DB}" type="slidenum">
              <a:rPr lang="en-US" smtClean="0"/>
              <a:t>‹#›</a:t>
            </a:fld>
            <a:endParaRPr lang="en-US"/>
          </a:p>
        </p:txBody>
      </p:sp>
    </p:spTree>
    <p:extLst>
      <p:ext uri="{BB962C8B-B14F-4D97-AF65-F5344CB8AC3E}">
        <p14:creationId xmlns:p14="http://schemas.microsoft.com/office/powerpoint/2010/main" val="2279324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jpe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C41D94-55D7-475E-A3D7-CDB84456A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6821" y="1123950"/>
            <a:ext cx="6562725" cy="4610100"/>
          </a:xfrm>
          <a:prstGeom prst="rect">
            <a:avLst/>
          </a:prstGeom>
        </p:spPr>
      </p:pic>
      <p:sp>
        <p:nvSpPr>
          <p:cNvPr id="5" name="TextBox 4">
            <a:extLst>
              <a:ext uri="{FF2B5EF4-FFF2-40B4-BE49-F238E27FC236}">
                <a16:creationId xmlns:a16="http://schemas.microsoft.com/office/drawing/2014/main" id="{F08739D1-AC2D-4D9D-98F2-EE2FEAD98BC3}"/>
              </a:ext>
            </a:extLst>
          </p:cNvPr>
          <p:cNvSpPr txBox="1"/>
          <p:nvPr/>
        </p:nvSpPr>
        <p:spPr>
          <a:xfrm>
            <a:off x="282454" y="3902568"/>
            <a:ext cx="5270176" cy="2062103"/>
          </a:xfrm>
          <a:prstGeom prst="rect">
            <a:avLst/>
          </a:prstGeom>
          <a:solidFill>
            <a:schemeClr val="bg1"/>
          </a:solidFill>
        </p:spPr>
        <p:txBody>
          <a:bodyPr wrap="square" rtlCol="0">
            <a:spAutoFit/>
          </a:bodyPr>
          <a:lstStyle/>
          <a:p>
            <a:pPr algn="ctr"/>
            <a:r>
              <a:rPr lang="en-US" sz="3200" b="1" dirty="0"/>
              <a:t>Samuel A. Donaldson</a:t>
            </a:r>
          </a:p>
          <a:p>
            <a:pPr algn="ctr"/>
            <a:r>
              <a:rPr lang="en-US" sz="3200" b="1" dirty="0"/>
              <a:t>Georgia State University College of Law</a:t>
            </a:r>
          </a:p>
          <a:p>
            <a:pPr algn="ctr"/>
            <a:r>
              <a:rPr lang="en-US" sz="3200" b="1" dirty="0"/>
              <a:t>Atlanta, Georgia</a:t>
            </a:r>
          </a:p>
        </p:txBody>
      </p:sp>
      <p:sp>
        <p:nvSpPr>
          <p:cNvPr id="10" name="TextBox 9">
            <a:extLst>
              <a:ext uri="{FF2B5EF4-FFF2-40B4-BE49-F238E27FC236}">
                <a16:creationId xmlns:a16="http://schemas.microsoft.com/office/drawing/2014/main" id="{227FC57F-DA36-40FA-B9FE-FD09DC94424E}"/>
              </a:ext>
            </a:extLst>
          </p:cNvPr>
          <p:cNvSpPr txBox="1"/>
          <p:nvPr/>
        </p:nvSpPr>
        <p:spPr>
          <a:xfrm>
            <a:off x="502689" y="1385772"/>
            <a:ext cx="4829705" cy="1569660"/>
          </a:xfrm>
          <a:prstGeom prst="rect">
            <a:avLst/>
          </a:prstGeom>
          <a:solidFill>
            <a:schemeClr val="bg1"/>
          </a:solidFill>
        </p:spPr>
        <p:txBody>
          <a:bodyPr wrap="square" rtlCol="0">
            <a:spAutoFit/>
          </a:bodyPr>
          <a:lstStyle/>
          <a:p>
            <a:pPr algn="ctr"/>
            <a:r>
              <a:rPr lang="en-US" sz="4800" b="1" dirty="0"/>
              <a:t>FEDERAL </a:t>
            </a:r>
          </a:p>
          <a:p>
            <a:pPr algn="ctr"/>
            <a:r>
              <a:rPr lang="en-US" sz="4800" b="1" dirty="0"/>
              <a:t>TAX UPDATE</a:t>
            </a:r>
          </a:p>
        </p:txBody>
      </p:sp>
    </p:spTree>
    <p:extLst>
      <p:ext uri="{BB962C8B-B14F-4D97-AF65-F5344CB8AC3E}">
        <p14:creationId xmlns:p14="http://schemas.microsoft.com/office/powerpoint/2010/main" val="283409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7F901-A34B-A945-5BE0-07A4069A74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AF9152-A6DA-9CE6-D687-F8DDBECD307F}"/>
              </a:ext>
            </a:extLst>
          </p:cNvPr>
          <p:cNvSpPr>
            <a:spLocks noGrp="1"/>
          </p:cNvSpPr>
          <p:nvPr>
            <p:ph type="title"/>
          </p:nvPr>
        </p:nvSpPr>
        <p:spPr>
          <a:xfrm>
            <a:off x="6657715" y="392909"/>
            <a:ext cx="4195674" cy="1644599"/>
          </a:xfrm>
        </p:spPr>
        <p:txBody>
          <a:bodyPr anchor="b">
            <a:normAutofit/>
          </a:bodyPr>
          <a:lstStyle/>
          <a:p>
            <a:r>
              <a:rPr lang="en-US" sz="5600" b="1" i="1" dirty="0">
                <a:effectLst>
                  <a:outerShdw blurRad="38100" dist="38100" dir="2700000" algn="tl">
                    <a:srgbClr val="000000">
                      <a:alpha val="43137"/>
                    </a:srgbClr>
                  </a:outerShdw>
                </a:effectLst>
              </a:rPr>
              <a:t>Back from the Dead in 2026</a:t>
            </a:r>
          </a:p>
        </p:txBody>
      </p:sp>
      <p:pic>
        <p:nvPicPr>
          <p:cNvPr id="3074" name="Picture 2" descr="Listen to Skillet - Back From The Dead - Nightcore (bass boosted) by NTX  remix in badass playlist online for free on SoundCloud">
            <a:extLst>
              <a:ext uri="{FF2B5EF4-FFF2-40B4-BE49-F238E27FC236}">
                <a16:creationId xmlns:a16="http://schemas.microsoft.com/office/drawing/2014/main" id="{BB57C824-0C62-B121-52D6-71B319257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3"/>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8F103035-A3EC-75FA-A82F-24765AF25D85}"/>
              </a:ext>
            </a:extLst>
          </p:cNvPr>
          <p:cNvSpPr>
            <a:spLocks noGrp="1"/>
          </p:cNvSpPr>
          <p:nvPr>
            <p:ph idx="1"/>
          </p:nvPr>
        </p:nvSpPr>
        <p:spPr>
          <a:xfrm>
            <a:off x="6657715" y="2248930"/>
            <a:ext cx="4928445" cy="4047410"/>
          </a:xfrm>
        </p:spPr>
        <p:txBody>
          <a:bodyPr anchor="ctr">
            <a:noAutofit/>
          </a:bodyPr>
          <a:lstStyle/>
          <a:p>
            <a:pPr>
              <a:spcAft>
                <a:spcPts val="600"/>
              </a:spcAft>
            </a:pPr>
            <a:r>
              <a:rPr lang="en-US" sz="2400" dirty="0">
                <a:solidFill>
                  <a:schemeClr val="tx1">
                    <a:alpha val="80000"/>
                  </a:schemeClr>
                </a:solidFill>
              </a:rPr>
              <a:t>39.6% top rate on ordinary income</a:t>
            </a:r>
          </a:p>
          <a:p>
            <a:pPr>
              <a:spcAft>
                <a:spcPts val="600"/>
              </a:spcAft>
            </a:pPr>
            <a:r>
              <a:rPr lang="en-US" sz="2400" dirty="0">
                <a:solidFill>
                  <a:schemeClr val="tx1">
                    <a:alpha val="80000"/>
                  </a:schemeClr>
                </a:solidFill>
              </a:rPr>
              <a:t>Miscellaneous itemized deductions</a:t>
            </a:r>
          </a:p>
          <a:p>
            <a:pPr>
              <a:spcAft>
                <a:spcPts val="600"/>
              </a:spcAft>
            </a:pPr>
            <a:r>
              <a:rPr lang="en-US" sz="2400" dirty="0">
                <a:solidFill>
                  <a:schemeClr val="tx1">
                    <a:alpha val="80000"/>
                  </a:schemeClr>
                </a:solidFill>
              </a:rPr>
              <a:t>Overall limit on itemized deductions</a:t>
            </a:r>
          </a:p>
          <a:p>
            <a:pPr>
              <a:spcAft>
                <a:spcPts val="600"/>
              </a:spcAft>
            </a:pPr>
            <a:r>
              <a:rPr lang="en-US" sz="2400" dirty="0">
                <a:solidFill>
                  <a:schemeClr val="tx1">
                    <a:alpha val="80000"/>
                  </a:schemeClr>
                </a:solidFill>
              </a:rPr>
              <a:t>Personal and dependency exemptions</a:t>
            </a:r>
          </a:p>
          <a:p>
            <a:pPr>
              <a:spcAft>
                <a:spcPts val="600"/>
              </a:spcAft>
            </a:pPr>
            <a:r>
              <a:rPr lang="en-US" sz="2400" dirty="0">
                <a:solidFill>
                  <a:schemeClr val="tx1">
                    <a:alpha val="80000"/>
                  </a:schemeClr>
                </a:solidFill>
              </a:rPr>
              <a:t>Deduction for interest on home equity debt</a:t>
            </a:r>
          </a:p>
          <a:p>
            <a:pPr>
              <a:spcAft>
                <a:spcPts val="600"/>
              </a:spcAft>
            </a:pPr>
            <a:r>
              <a:rPr lang="en-US" sz="2400" dirty="0">
                <a:solidFill>
                  <a:schemeClr val="tx1">
                    <a:alpha val="80000"/>
                  </a:schemeClr>
                </a:solidFill>
              </a:rPr>
              <a:t>Deduction for moving expenses</a:t>
            </a:r>
          </a:p>
        </p:txBody>
      </p:sp>
    </p:spTree>
    <p:extLst>
      <p:ext uri="{BB962C8B-B14F-4D97-AF65-F5344CB8AC3E}">
        <p14:creationId xmlns:p14="http://schemas.microsoft.com/office/powerpoint/2010/main" val="579481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3F376C-7E19-4B4C-AB1E-E8CF8792B944}"/>
              </a:ext>
            </a:extLst>
          </p:cNvPr>
          <p:cNvSpPr>
            <a:spLocks noGrp="1"/>
          </p:cNvSpPr>
          <p:nvPr>
            <p:ph type="title"/>
          </p:nvPr>
        </p:nvSpPr>
        <p:spPr>
          <a:xfrm>
            <a:off x="838200" y="4683125"/>
            <a:ext cx="10515600" cy="1325563"/>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rPr>
              <a:t>What to Expect in 2025</a:t>
            </a:r>
          </a:p>
        </p:txBody>
      </p:sp>
    </p:spTree>
    <p:extLst>
      <p:ext uri="{BB962C8B-B14F-4D97-AF65-F5344CB8AC3E}">
        <p14:creationId xmlns:p14="http://schemas.microsoft.com/office/powerpoint/2010/main" val="2331135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EB03AF-DB90-46B7-9878-8204957B26A9}"/>
              </a:ext>
            </a:extLst>
          </p:cNvPr>
          <p:cNvSpPr txBox="1"/>
          <p:nvPr/>
        </p:nvSpPr>
        <p:spPr>
          <a:xfrm>
            <a:off x="6096000" y="-33480"/>
            <a:ext cx="6096000" cy="6924973"/>
          </a:xfrm>
          <a:prstGeom prst="rect">
            <a:avLst/>
          </a:prstGeom>
          <a:solidFill>
            <a:schemeClr val="accent4">
              <a:lumMod val="20000"/>
              <a:lumOff val="80000"/>
            </a:schemeClr>
          </a:solidFill>
        </p:spPr>
        <p:txBody>
          <a:bodyPr wrap="square" rtlCol="0" anchor="ctr">
            <a:spAutoFit/>
          </a:bodyPr>
          <a:lstStyle/>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28% corporate tax rate (now 21%)</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Restore 39.6% income tax rate for taxable income above $400,000 / $450,000</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Expand net investment income surcharge to active business income (and raise rate to 5% for high income filers)</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28% rate on long-term cap gains and dividends if taxable income exceeds $1,000,000</a:t>
            </a:r>
            <a:endParaRPr lang="en-US" sz="3200" dirty="0"/>
          </a:p>
        </p:txBody>
      </p:sp>
    </p:spTree>
    <p:extLst>
      <p:ext uri="{BB962C8B-B14F-4D97-AF65-F5344CB8AC3E}">
        <p14:creationId xmlns:p14="http://schemas.microsoft.com/office/powerpoint/2010/main" val="54190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BF9809-2159-41F8-889A-54AA5D6103AA}"/>
              </a:ext>
            </a:extLst>
          </p:cNvPr>
          <p:cNvSpPr txBox="1"/>
          <p:nvPr/>
        </p:nvSpPr>
        <p:spPr>
          <a:xfrm>
            <a:off x="6096000" y="305074"/>
            <a:ext cx="6096000" cy="6247864"/>
          </a:xfrm>
          <a:prstGeom prst="rect">
            <a:avLst/>
          </a:prstGeom>
          <a:solidFill>
            <a:schemeClr val="accent4">
              <a:lumMod val="20000"/>
              <a:lumOff val="80000"/>
            </a:schemeClr>
          </a:solidFill>
        </p:spPr>
        <p:txBody>
          <a:bodyPr wrap="square" rtlCol="0" anchor="ctr">
            <a:spAutoFit/>
          </a:bodyPr>
          <a:lstStyle/>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Limit like-kind exchanges of land to $500,000 in gain</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Exclusion for tip income for occupations where tipping is customary</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Restore child tax credit to 2021 levels</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$25,000 tax credit to first-time homebuyers (over 4 years)</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25% “billionaire minimum tax”?</a:t>
            </a:r>
            <a:endParaRPr lang="en-US" sz="3200" dirty="0"/>
          </a:p>
        </p:txBody>
      </p:sp>
    </p:spTree>
    <p:extLst>
      <p:ext uri="{BB962C8B-B14F-4D97-AF65-F5344CB8AC3E}">
        <p14:creationId xmlns:p14="http://schemas.microsoft.com/office/powerpoint/2010/main" val="289434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77B0F80-D624-47BF-94EA-D955FC55F9A8}"/>
              </a:ext>
            </a:extLst>
          </p:cNvPr>
          <p:cNvSpPr txBox="1"/>
          <p:nvPr/>
        </p:nvSpPr>
        <p:spPr>
          <a:xfrm>
            <a:off x="6096000" y="243517"/>
            <a:ext cx="6096000" cy="6370975"/>
          </a:xfrm>
          <a:prstGeom prst="rect">
            <a:avLst/>
          </a:prstGeom>
          <a:solidFill>
            <a:schemeClr val="accent4">
              <a:lumMod val="20000"/>
              <a:lumOff val="80000"/>
            </a:schemeClr>
          </a:solidFill>
        </p:spPr>
        <p:txBody>
          <a:bodyPr wrap="square" rtlCol="0" anchor="ctr">
            <a:spAutoFit/>
          </a:bodyPr>
          <a:lstStyle/>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$3.5 million exclusion</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55%, 60%, 65% transfer tax rates</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Surtax on billion-dollar estates</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10-year minimum for GRATs</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Estate tax on defective grantor trusts</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Deemed gift on toggle of grantor trust status</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Surtax on trusts with large AGIs</a:t>
            </a:r>
            <a:endParaRPr lang="en-US" sz="3200" dirty="0"/>
          </a:p>
        </p:txBody>
      </p:sp>
    </p:spTree>
    <p:extLst>
      <p:ext uri="{BB962C8B-B14F-4D97-AF65-F5344CB8AC3E}">
        <p14:creationId xmlns:p14="http://schemas.microsoft.com/office/powerpoint/2010/main" val="313835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F7A3B7-52CE-469A-9D4A-E94267378CA9}"/>
              </a:ext>
            </a:extLst>
          </p:cNvPr>
          <p:cNvSpPr txBox="1"/>
          <p:nvPr/>
        </p:nvSpPr>
        <p:spPr>
          <a:xfrm>
            <a:off x="0" y="1043732"/>
            <a:ext cx="6096000" cy="4770537"/>
          </a:xfrm>
          <a:prstGeom prst="rect">
            <a:avLst/>
          </a:prstGeom>
          <a:solidFill>
            <a:schemeClr val="accent4">
              <a:lumMod val="20000"/>
              <a:lumOff val="80000"/>
            </a:schemeClr>
          </a:solidFill>
        </p:spPr>
        <p:txBody>
          <a:bodyPr wrap="square" rtlCol="0" anchor="ctr">
            <a:spAutoFit/>
          </a:bodyPr>
          <a:lstStyle/>
          <a:p>
            <a:pPr algn="ctr">
              <a:spcBef>
                <a:spcPts val="1200"/>
              </a:spcBef>
              <a:spcAft>
                <a:spcPts val="1200"/>
              </a:spcAft>
            </a:pPr>
            <a:r>
              <a:rPr lang="en-US" sz="3200" b="1" dirty="0">
                <a:sym typeface="Wingdings" panose="05000000000000000000" pitchFamily="2" charset="2"/>
              </a:rPr>
              <a:t>STOP THE </a:t>
            </a:r>
            <a:r>
              <a:rPr lang="en-US" sz="3200" b="1" strike="dblStrike" dirty="0">
                <a:sym typeface="Wingdings" panose="05000000000000000000" pitchFamily="2" charset="2"/>
              </a:rPr>
              <a:t>STEAL</a:t>
            </a:r>
            <a:r>
              <a:rPr lang="en-US" sz="3200" b="1" dirty="0">
                <a:sym typeface="Wingdings" panose="05000000000000000000" pitchFamily="2" charset="2"/>
              </a:rPr>
              <a:t> SUNSET!</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Preserve 37% top income tax bracket</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Preserve $10 million basic exclusion amount</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Preserve §199A deduction</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Preserve SALT deduction cap</a:t>
            </a:r>
          </a:p>
        </p:txBody>
      </p:sp>
    </p:spTree>
    <p:extLst>
      <p:ext uri="{BB962C8B-B14F-4D97-AF65-F5344CB8AC3E}">
        <p14:creationId xmlns:p14="http://schemas.microsoft.com/office/powerpoint/2010/main" val="3631672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0DDDAE-F34A-4B9D-AD49-D3F61CC5860D}"/>
              </a:ext>
            </a:extLst>
          </p:cNvPr>
          <p:cNvSpPr txBox="1"/>
          <p:nvPr/>
        </p:nvSpPr>
        <p:spPr>
          <a:xfrm>
            <a:off x="0" y="1197620"/>
            <a:ext cx="6096000" cy="4462760"/>
          </a:xfrm>
          <a:prstGeom prst="rect">
            <a:avLst/>
          </a:prstGeom>
          <a:solidFill>
            <a:schemeClr val="accent4">
              <a:lumMod val="20000"/>
              <a:lumOff val="80000"/>
            </a:schemeClr>
          </a:solidFill>
        </p:spPr>
        <p:txBody>
          <a:bodyPr wrap="square" rtlCol="0" anchor="ctr">
            <a:spAutoFit/>
          </a:bodyPr>
          <a:lstStyle/>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15% corporate tax rate</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Exclude tips from gross income</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Exclude social security benefits from gross income</a:t>
            </a:r>
          </a:p>
          <a:p>
            <a:pPr marL="457200" indent="-457200">
              <a:spcBef>
                <a:spcPts val="1200"/>
              </a:spcBef>
              <a:spcAft>
                <a:spcPts val="1200"/>
              </a:spcAft>
              <a:buFont typeface="Wingdings" panose="05000000000000000000" pitchFamily="2" charset="2"/>
              <a:buChar char="à"/>
            </a:pPr>
            <a:r>
              <a:rPr lang="en-US" sz="3200" dirty="0">
                <a:sym typeface="Wingdings" panose="05000000000000000000" pitchFamily="2" charset="2"/>
              </a:rPr>
              <a:t>Impose universal tariff on all imports (10% base, up to 60% for imports from China)</a:t>
            </a:r>
          </a:p>
        </p:txBody>
      </p:sp>
    </p:spTree>
    <p:extLst>
      <p:ext uri="{BB962C8B-B14F-4D97-AF65-F5344CB8AC3E}">
        <p14:creationId xmlns:p14="http://schemas.microsoft.com/office/powerpoint/2010/main" val="155863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C4868F-6EE6-2293-CEF1-3505DDBD3368}"/>
              </a:ext>
            </a:extLst>
          </p:cNvPr>
          <p:cNvSpPr>
            <a:spLocks noGrp="1"/>
          </p:cNvSpPr>
          <p:nvPr>
            <p:ph type="title"/>
          </p:nvPr>
        </p:nvSpPr>
        <p:spPr>
          <a:xfrm>
            <a:off x="217714" y="365125"/>
            <a:ext cx="11821886" cy="1325563"/>
          </a:xfrm>
        </p:spPr>
        <p:txBody>
          <a:bodyPr>
            <a:normAutofit/>
          </a:bodyPr>
          <a:lstStyle/>
          <a:p>
            <a:r>
              <a:rPr lang="en-US" b="1" dirty="0"/>
              <a:t>Does corporate-owned life insurance used to fund a redemption increase the estate tax value of stock?</a:t>
            </a:r>
          </a:p>
        </p:txBody>
      </p:sp>
      <p:pic>
        <p:nvPicPr>
          <p:cNvPr id="8" name="Content Placeholder 7" descr="A pen and paper on a table&#10;&#10;Description automatically generated">
            <a:extLst>
              <a:ext uri="{FF2B5EF4-FFF2-40B4-BE49-F238E27FC236}">
                <a16:creationId xmlns:a16="http://schemas.microsoft.com/office/drawing/2014/main" id="{1F54E876-2E06-C849-A68A-7BA6FDC458D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2271924"/>
            <a:ext cx="5181600" cy="3458739"/>
          </a:xfrm>
        </p:spPr>
      </p:pic>
      <p:graphicFrame>
        <p:nvGraphicFramePr>
          <p:cNvPr id="10" name="Content Placeholder 5">
            <a:extLst>
              <a:ext uri="{FF2B5EF4-FFF2-40B4-BE49-F238E27FC236}">
                <a16:creationId xmlns:a16="http://schemas.microsoft.com/office/drawing/2014/main" id="{8827EDCA-29BA-180F-B6F9-8BE8082566BF}"/>
              </a:ext>
            </a:extLst>
          </p:cNvPr>
          <p:cNvGraphicFramePr>
            <a:graphicFrameLocks noGrp="1"/>
          </p:cNvGraphicFramePr>
          <p:nvPr>
            <p:ph sz="half" idx="2"/>
            <p:extLst>
              <p:ext uri="{D42A27DB-BD31-4B8C-83A1-F6EECF244321}">
                <p14:modId xmlns:p14="http://schemas.microsoft.com/office/powerpoint/2010/main" val="183795796"/>
              </p:ext>
            </p:extLst>
          </p:nvPr>
        </p:nvGraphicFramePr>
        <p:xfrm>
          <a:off x="6172200" y="1825624"/>
          <a:ext cx="5181600" cy="4945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a:extLst>
              <a:ext uri="{FF2B5EF4-FFF2-40B4-BE49-F238E27FC236}">
                <a16:creationId xmlns:a16="http://schemas.microsoft.com/office/drawing/2014/main" id="{12DD2F01-D432-FF0A-B48B-83466558840D}"/>
              </a:ext>
            </a:extLst>
          </p:cNvPr>
          <p:cNvSpPr/>
          <p:nvPr/>
        </p:nvSpPr>
        <p:spPr>
          <a:xfrm>
            <a:off x="6172200" y="4060371"/>
            <a:ext cx="5366657" cy="2590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4201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C4868F-6EE6-2293-CEF1-3505DDBD3368}"/>
              </a:ext>
            </a:extLst>
          </p:cNvPr>
          <p:cNvSpPr>
            <a:spLocks noGrp="1"/>
          </p:cNvSpPr>
          <p:nvPr>
            <p:ph type="title"/>
          </p:nvPr>
        </p:nvSpPr>
        <p:spPr>
          <a:xfrm>
            <a:off x="217714" y="365125"/>
            <a:ext cx="11821886" cy="1325563"/>
          </a:xfrm>
        </p:spPr>
        <p:txBody>
          <a:bodyPr>
            <a:normAutofit/>
          </a:bodyPr>
          <a:lstStyle/>
          <a:p>
            <a:r>
              <a:rPr lang="en-US" b="1" dirty="0"/>
              <a:t>Does corporate-owned life insurance used to fund a redemption increase the estate tax value of stock?</a:t>
            </a:r>
          </a:p>
        </p:txBody>
      </p:sp>
      <p:pic>
        <p:nvPicPr>
          <p:cNvPr id="8" name="Content Placeholder 7" descr="A pen and paper on a table&#10;&#10;Description automatically generated">
            <a:extLst>
              <a:ext uri="{FF2B5EF4-FFF2-40B4-BE49-F238E27FC236}">
                <a16:creationId xmlns:a16="http://schemas.microsoft.com/office/drawing/2014/main" id="{1F54E876-2E06-C849-A68A-7BA6FDC458D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2271924"/>
            <a:ext cx="5181600" cy="3458739"/>
          </a:xfrm>
        </p:spPr>
      </p:pic>
      <p:graphicFrame>
        <p:nvGraphicFramePr>
          <p:cNvPr id="10" name="Content Placeholder 5">
            <a:extLst>
              <a:ext uri="{FF2B5EF4-FFF2-40B4-BE49-F238E27FC236}">
                <a16:creationId xmlns:a16="http://schemas.microsoft.com/office/drawing/2014/main" id="{8827EDCA-29BA-180F-B6F9-8BE8082566BF}"/>
              </a:ext>
            </a:extLst>
          </p:cNvPr>
          <p:cNvGraphicFramePr>
            <a:graphicFrameLocks noGrp="1"/>
          </p:cNvGraphicFramePr>
          <p:nvPr>
            <p:ph sz="half" idx="2"/>
          </p:nvPr>
        </p:nvGraphicFramePr>
        <p:xfrm>
          <a:off x="6172200" y="1825624"/>
          <a:ext cx="5181600" cy="4945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7247916"/>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1BBD-72BC-D1C0-B791-B1E5C59EC83A}"/>
              </a:ext>
            </a:extLst>
          </p:cNvPr>
          <p:cNvSpPr>
            <a:spLocks noGrp="1"/>
          </p:cNvSpPr>
          <p:nvPr>
            <p:ph type="title"/>
          </p:nvPr>
        </p:nvSpPr>
        <p:spPr/>
        <p:txBody>
          <a:bodyPr vert="horz" lIns="91440" tIns="45720" rIns="91440" bIns="45720" rtlCol="0" anchor="ctr">
            <a:normAutofit/>
          </a:bodyPr>
          <a:lstStyle/>
          <a:p>
            <a:r>
              <a:rPr lang="en-US" b="1" i="1" dirty="0">
                <a:latin typeface="+mn-lt"/>
              </a:rPr>
              <a:t>Moore v. United States</a:t>
            </a:r>
          </a:p>
        </p:txBody>
      </p:sp>
      <p:sp>
        <p:nvSpPr>
          <p:cNvPr id="3" name="Content Placeholder 2">
            <a:extLst>
              <a:ext uri="{FF2B5EF4-FFF2-40B4-BE49-F238E27FC236}">
                <a16:creationId xmlns:a16="http://schemas.microsoft.com/office/drawing/2014/main" id="{7A5B724D-E718-3FDF-5D79-7421E3560140}"/>
              </a:ext>
            </a:extLst>
          </p:cNvPr>
          <p:cNvSpPr>
            <a:spLocks noGrp="1"/>
          </p:cNvSpPr>
          <p:nvPr>
            <p:ph sz="half" idx="1"/>
          </p:nvPr>
        </p:nvSpPr>
        <p:spPr>
          <a:xfrm>
            <a:off x="838199" y="1825625"/>
            <a:ext cx="6749143" cy="4351338"/>
          </a:xfrm>
        </p:spPr>
        <p:txBody>
          <a:bodyPr vert="horz" lIns="91440" tIns="45720" rIns="91440" bIns="45720" rtlCol="0" anchor="ctr">
            <a:normAutofit/>
          </a:bodyPr>
          <a:lstStyle/>
          <a:p>
            <a:pPr marL="0" indent="0">
              <a:spcBef>
                <a:spcPts val="0"/>
              </a:spcBef>
              <a:buNone/>
            </a:pPr>
            <a:r>
              <a:rPr lang="en-US" sz="3200" dirty="0"/>
              <a:t>Is the </a:t>
            </a:r>
            <a:r>
              <a:rPr lang="en-US" sz="3200" b="1" i="1" dirty="0"/>
              <a:t>Mandatory Repatriation Tax</a:t>
            </a:r>
            <a:r>
              <a:rPr lang="en-US" sz="3200" i="1" dirty="0"/>
              <a:t> (“MRT”) </a:t>
            </a:r>
            <a:r>
              <a:rPr lang="en-US" sz="3200" dirty="0"/>
              <a:t>constitutional?</a:t>
            </a:r>
          </a:p>
        </p:txBody>
      </p:sp>
      <p:pic>
        <p:nvPicPr>
          <p:cNvPr id="16" name="Content Placeholder 15">
            <a:extLst>
              <a:ext uri="{FF2B5EF4-FFF2-40B4-BE49-F238E27FC236}">
                <a16:creationId xmlns:a16="http://schemas.microsoft.com/office/drawing/2014/main" id="{18D00959-CF78-4EB8-8289-0AA37E3FEF1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387" r="25630"/>
          <a:stretch/>
        </p:blipFill>
        <p:spPr>
          <a:xfrm>
            <a:off x="7587342" y="1825625"/>
            <a:ext cx="4234544" cy="4119379"/>
          </a:xfrm>
        </p:spPr>
      </p:pic>
    </p:spTree>
    <p:extLst>
      <p:ext uri="{BB962C8B-B14F-4D97-AF65-F5344CB8AC3E}">
        <p14:creationId xmlns:p14="http://schemas.microsoft.com/office/powerpoint/2010/main" val="13746145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E6A1E-80EF-48BC-A8F2-D389FBEC8A9B}"/>
              </a:ext>
            </a:extLst>
          </p:cNvPr>
          <p:cNvSpPr>
            <a:spLocks noGrp="1"/>
          </p:cNvSpPr>
          <p:nvPr>
            <p:ph type="title"/>
          </p:nvPr>
        </p:nvSpPr>
        <p:spPr>
          <a:xfrm>
            <a:off x="92528" y="89081"/>
            <a:ext cx="12006943" cy="1015820"/>
          </a:xfrm>
        </p:spPr>
        <p:txBody>
          <a:bodyPr>
            <a:normAutofit/>
          </a:bodyPr>
          <a:lstStyle/>
          <a:p>
            <a:pPr algn="ctr"/>
            <a:r>
              <a:rPr lang="en-US" sz="4000" b="1" dirty="0">
                <a:solidFill>
                  <a:schemeClr val="bg1"/>
                </a:solidFill>
              </a:rPr>
              <a:t>Projected 2025 Income Tax Brackets for Individuals</a:t>
            </a:r>
          </a:p>
        </p:txBody>
      </p:sp>
      <p:pic>
        <p:nvPicPr>
          <p:cNvPr id="6" name="Picture 5">
            <a:extLst>
              <a:ext uri="{FF2B5EF4-FFF2-40B4-BE49-F238E27FC236}">
                <a16:creationId xmlns:a16="http://schemas.microsoft.com/office/drawing/2014/main" id="{66A8FA02-696E-6438-C283-F812E4F6DAB6}"/>
              </a:ext>
            </a:extLst>
          </p:cNvPr>
          <p:cNvPicPr>
            <a:picLocks noChangeAspect="1"/>
          </p:cNvPicPr>
          <p:nvPr/>
        </p:nvPicPr>
        <p:blipFill>
          <a:blip r:embed="rId3"/>
          <a:stretch>
            <a:fillRect/>
          </a:stretch>
        </p:blipFill>
        <p:spPr>
          <a:xfrm>
            <a:off x="442791" y="1104901"/>
            <a:ext cx="11306417" cy="5544872"/>
          </a:xfrm>
          <a:prstGeom prst="rect">
            <a:avLst/>
          </a:prstGeom>
        </p:spPr>
      </p:pic>
    </p:spTree>
    <p:extLst>
      <p:ext uri="{BB962C8B-B14F-4D97-AF65-F5344CB8AC3E}">
        <p14:creationId xmlns:p14="http://schemas.microsoft.com/office/powerpoint/2010/main" val="20143640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1BBD-72BC-D1C0-B791-B1E5C59EC83A}"/>
              </a:ext>
            </a:extLst>
          </p:cNvPr>
          <p:cNvSpPr>
            <a:spLocks noGrp="1"/>
          </p:cNvSpPr>
          <p:nvPr>
            <p:ph type="title"/>
          </p:nvPr>
        </p:nvSpPr>
        <p:spPr/>
        <p:txBody>
          <a:bodyPr vert="horz" lIns="91440" tIns="45720" rIns="91440" bIns="45720" rtlCol="0" anchor="ctr">
            <a:normAutofit/>
          </a:bodyPr>
          <a:lstStyle/>
          <a:p>
            <a:r>
              <a:rPr lang="en-US" b="1" i="1" dirty="0">
                <a:latin typeface="+mn-lt"/>
              </a:rPr>
              <a:t>Moore v. United States</a:t>
            </a:r>
          </a:p>
        </p:txBody>
      </p:sp>
      <p:sp>
        <p:nvSpPr>
          <p:cNvPr id="3" name="Content Placeholder 2">
            <a:extLst>
              <a:ext uri="{FF2B5EF4-FFF2-40B4-BE49-F238E27FC236}">
                <a16:creationId xmlns:a16="http://schemas.microsoft.com/office/drawing/2014/main" id="{7A5B724D-E718-3FDF-5D79-7421E3560140}"/>
              </a:ext>
            </a:extLst>
          </p:cNvPr>
          <p:cNvSpPr>
            <a:spLocks noGrp="1"/>
          </p:cNvSpPr>
          <p:nvPr>
            <p:ph sz="half" idx="1"/>
          </p:nvPr>
        </p:nvSpPr>
        <p:spPr>
          <a:xfrm>
            <a:off x="838199" y="1825625"/>
            <a:ext cx="6749143" cy="4351338"/>
          </a:xfrm>
        </p:spPr>
        <p:txBody>
          <a:bodyPr vert="horz" lIns="91440" tIns="45720" rIns="91440" bIns="45720" rtlCol="0" anchor="ctr">
            <a:normAutofit/>
          </a:bodyPr>
          <a:lstStyle/>
          <a:p>
            <a:pPr marL="0" indent="0">
              <a:spcBef>
                <a:spcPts val="0"/>
              </a:spcBef>
              <a:buNone/>
            </a:pPr>
            <a:r>
              <a:rPr lang="en-US" sz="3200" dirty="0"/>
              <a:t>“Whether the Sixteenth Amendment authorizes Congress to tax unrealized sums without apportionment among the states”</a:t>
            </a:r>
          </a:p>
        </p:txBody>
      </p:sp>
      <p:pic>
        <p:nvPicPr>
          <p:cNvPr id="16" name="Content Placeholder 15">
            <a:extLst>
              <a:ext uri="{FF2B5EF4-FFF2-40B4-BE49-F238E27FC236}">
                <a16:creationId xmlns:a16="http://schemas.microsoft.com/office/drawing/2014/main" id="{18D00959-CF78-4EB8-8289-0AA37E3FEF1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387" r="25630"/>
          <a:stretch/>
        </p:blipFill>
        <p:spPr>
          <a:xfrm>
            <a:off x="7587342" y="1825625"/>
            <a:ext cx="4234544" cy="4119379"/>
          </a:xfrm>
        </p:spPr>
      </p:pic>
    </p:spTree>
    <p:extLst>
      <p:ext uri="{BB962C8B-B14F-4D97-AF65-F5344CB8AC3E}">
        <p14:creationId xmlns:p14="http://schemas.microsoft.com/office/powerpoint/2010/main" val="68115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1BBD-72BC-D1C0-B791-B1E5C59EC83A}"/>
              </a:ext>
            </a:extLst>
          </p:cNvPr>
          <p:cNvSpPr>
            <a:spLocks noGrp="1"/>
          </p:cNvSpPr>
          <p:nvPr>
            <p:ph type="title"/>
          </p:nvPr>
        </p:nvSpPr>
        <p:spPr/>
        <p:txBody>
          <a:bodyPr vert="horz" lIns="91440" tIns="45720" rIns="91440" bIns="45720" rtlCol="0" anchor="ctr">
            <a:normAutofit/>
          </a:bodyPr>
          <a:lstStyle/>
          <a:p>
            <a:r>
              <a:rPr lang="en-US" b="1" i="1" dirty="0">
                <a:latin typeface="+mn-lt"/>
              </a:rPr>
              <a:t>Moore v. United States</a:t>
            </a:r>
          </a:p>
        </p:txBody>
      </p:sp>
      <p:sp>
        <p:nvSpPr>
          <p:cNvPr id="3" name="Content Placeholder 2">
            <a:extLst>
              <a:ext uri="{FF2B5EF4-FFF2-40B4-BE49-F238E27FC236}">
                <a16:creationId xmlns:a16="http://schemas.microsoft.com/office/drawing/2014/main" id="{7A5B724D-E718-3FDF-5D79-7421E3560140}"/>
              </a:ext>
            </a:extLst>
          </p:cNvPr>
          <p:cNvSpPr>
            <a:spLocks noGrp="1"/>
          </p:cNvSpPr>
          <p:nvPr>
            <p:ph sz="half" idx="1"/>
          </p:nvPr>
        </p:nvSpPr>
        <p:spPr>
          <a:xfrm>
            <a:off x="838199" y="1825625"/>
            <a:ext cx="6749143" cy="4351338"/>
          </a:xfrm>
        </p:spPr>
        <p:txBody>
          <a:bodyPr vert="horz" lIns="91440" tIns="45720" rIns="91440" bIns="45720" rtlCol="0" anchor="ctr">
            <a:normAutofit fontScale="92500" lnSpcReduction="10000"/>
          </a:bodyPr>
          <a:lstStyle/>
          <a:p>
            <a:pPr marL="0" indent="0">
              <a:spcBef>
                <a:spcPts val="0"/>
              </a:spcBef>
              <a:buNone/>
            </a:pPr>
            <a:r>
              <a:rPr lang="en-US" dirty="0"/>
              <a:t>“…the MRT </a:t>
            </a:r>
            <a:r>
              <a:rPr lang="en-US" i="1" dirty="0"/>
              <a:t>does</a:t>
            </a:r>
            <a:r>
              <a:rPr lang="en-US" dirty="0"/>
              <a:t> tax realized income – namely, income realized by the corporation, </a:t>
            </a:r>
            <a:r>
              <a:rPr lang="en-US" dirty="0" err="1"/>
              <a:t>KisanKraft</a:t>
            </a:r>
            <a:r>
              <a:rPr lang="en-US" dirty="0"/>
              <a:t>. The MRT attributes the income of the corporation to the shareholders, and then taxes the shareholders (including the </a:t>
            </a:r>
            <a:r>
              <a:rPr lang="en-US" dirty="0" err="1"/>
              <a:t>Moores</a:t>
            </a:r>
            <a:r>
              <a:rPr lang="en-US" dirty="0"/>
              <a:t>) on their share of that undistributed corporate income.</a:t>
            </a:r>
          </a:p>
          <a:p>
            <a:pPr marL="0" indent="0">
              <a:spcBef>
                <a:spcPts val="0"/>
              </a:spcBef>
              <a:buNone/>
            </a:pPr>
            <a:endParaRPr lang="en-US" dirty="0"/>
          </a:p>
          <a:p>
            <a:pPr marL="0" indent="0">
              <a:spcBef>
                <a:spcPts val="0"/>
              </a:spcBef>
              <a:buNone/>
            </a:pPr>
            <a:r>
              <a:rPr lang="en-US" dirty="0"/>
              <a:t>So the precise and narrow question that the Court addresses today is whether Congress may attribute an entity’s realized and undistributed income to the entity’s shareholders or partners, and then tax the shareholders or partners on their portions of that income.”</a:t>
            </a:r>
          </a:p>
        </p:txBody>
      </p:sp>
      <p:pic>
        <p:nvPicPr>
          <p:cNvPr id="8" name="Content Placeholder 7">
            <a:extLst>
              <a:ext uri="{FF2B5EF4-FFF2-40B4-BE49-F238E27FC236}">
                <a16:creationId xmlns:a16="http://schemas.microsoft.com/office/drawing/2014/main" id="{C9F2973F-DDCB-416A-9A64-A6D748106E3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72730" y="1825625"/>
            <a:ext cx="3481070" cy="4351338"/>
          </a:xfrm>
        </p:spPr>
      </p:pic>
    </p:spTree>
    <p:extLst>
      <p:ext uri="{BB962C8B-B14F-4D97-AF65-F5344CB8AC3E}">
        <p14:creationId xmlns:p14="http://schemas.microsoft.com/office/powerpoint/2010/main" val="354330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1BBD-72BC-D1C0-B791-B1E5C59EC83A}"/>
              </a:ext>
            </a:extLst>
          </p:cNvPr>
          <p:cNvSpPr>
            <a:spLocks noGrp="1"/>
          </p:cNvSpPr>
          <p:nvPr>
            <p:ph type="title"/>
          </p:nvPr>
        </p:nvSpPr>
        <p:spPr/>
        <p:txBody>
          <a:bodyPr vert="horz" lIns="91440" tIns="45720" rIns="91440" bIns="45720" rtlCol="0" anchor="ctr">
            <a:normAutofit/>
          </a:bodyPr>
          <a:lstStyle/>
          <a:p>
            <a:r>
              <a:rPr lang="en-US" b="1" i="1" dirty="0">
                <a:latin typeface="+mn-lt"/>
              </a:rPr>
              <a:t>Moore v. United States</a:t>
            </a:r>
          </a:p>
        </p:txBody>
      </p:sp>
      <p:sp>
        <p:nvSpPr>
          <p:cNvPr id="3" name="Content Placeholder 2">
            <a:extLst>
              <a:ext uri="{FF2B5EF4-FFF2-40B4-BE49-F238E27FC236}">
                <a16:creationId xmlns:a16="http://schemas.microsoft.com/office/drawing/2014/main" id="{7A5B724D-E718-3FDF-5D79-7421E3560140}"/>
              </a:ext>
            </a:extLst>
          </p:cNvPr>
          <p:cNvSpPr>
            <a:spLocks noGrp="1"/>
          </p:cNvSpPr>
          <p:nvPr>
            <p:ph sz="half" idx="1"/>
          </p:nvPr>
        </p:nvSpPr>
        <p:spPr>
          <a:xfrm>
            <a:off x="838199" y="1825625"/>
            <a:ext cx="6749143" cy="4351338"/>
          </a:xfrm>
        </p:spPr>
        <p:txBody>
          <a:bodyPr vert="horz" lIns="91440" tIns="45720" rIns="91440" bIns="45720" rtlCol="0" anchor="ctr">
            <a:normAutofit/>
          </a:bodyPr>
          <a:lstStyle/>
          <a:p>
            <a:pPr marL="0" indent="0">
              <a:spcBef>
                <a:spcPts val="0"/>
              </a:spcBef>
              <a:buNone/>
            </a:pPr>
            <a:r>
              <a:rPr lang="en-US" sz="3200" dirty="0"/>
              <a:t>“…our analysis today does not address the distinct issue that would be raised by (i) an attempt by Congress to tax both the entity and the shareholders or partners on the entity’s undistributed income; (ii) </a:t>
            </a:r>
            <a:r>
              <a:rPr lang="en-US" sz="3200" u="sng" dirty="0"/>
              <a:t>taxes on holdings, wealth, or net worth</a:t>
            </a:r>
            <a:r>
              <a:rPr lang="en-US" sz="3200" dirty="0"/>
              <a:t>; or (iii) taxes on appreciation.”</a:t>
            </a:r>
          </a:p>
        </p:txBody>
      </p:sp>
      <p:pic>
        <p:nvPicPr>
          <p:cNvPr id="8" name="Content Placeholder 7">
            <a:extLst>
              <a:ext uri="{FF2B5EF4-FFF2-40B4-BE49-F238E27FC236}">
                <a16:creationId xmlns:a16="http://schemas.microsoft.com/office/drawing/2014/main" id="{C9F2973F-DDCB-416A-9A64-A6D748106E3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872730" y="1825625"/>
            <a:ext cx="3481070" cy="4351338"/>
          </a:xfrm>
        </p:spPr>
      </p:pic>
    </p:spTree>
    <p:extLst>
      <p:ext uri="{BB962C8B-B14F-4D97-AF65-F5344CB8AC3E}">
        <p14:creationId xmlns:p14="http://schemas.microsoft.com/office/powerpoint/2010/main" val="383486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1BBD-72BC-D1C0-B791-B1E5C59EC83A}"/>
              </a:ext>
            </a:extLst>
          </p:cNvPr>
          <p:cNvSpPr>
            <a:spLocks noGrp="1"/>
          </p:cNvSpPr>
          <p:nvPr>
            <p:ph type="title"/>
          </p:nvPr>
        </p:nvSpPr>
        <p:spPr/>
        <p:txBody>
          <a:bodyPr vert="horz" lIns="91440" tIns="45720" rIns="91440" bIns="45720" rtlCol="0" anchor="ctr">
            <a:normAutofit/>
          </a:bodyPr>
          <a:lstStyle/>
          <a:p>
            <a:r>
              <a:rPr lang="en-US" b="1" i="1" dirty="0">
                <a:latin typeface="+mn-lt"/>
              </a:rPr>
              <a:t>Moore v. United States</a:t>
            </a:r>
          </a:p>
        </p:txBody>
      </p:sp>
      <p:sp>
        <p:nvSpPr>
          <p:cNvPr id="3" name="Content Placeholder 2">
            <a:extLst>
              <a:ext uri="{FF2B5EF4-FFF2-40B4-BE49-F238E27FC236}">
                <a16:creationId xmlns:a16="http://schemas.microsoft.com/office/drawing/2014/main" id="{7A5B724D-E718-3FDF-5D79-7421E3560140}"/>
              </a:ext>
            </a:extLst>
          </p:cNvPr>
          <p:cNvSpPr>
            <a:spLocks noGrp="1"/>
          </p:cNvSpPr>
          <p:nvPr>
            <p:ph sz="half" idx="1"/>
          </p:nvPr>
        </p:nvSpPr>
        <p:spPr>
          <a:xfrm>
            <a:off x="838199" y="1690688"/>
            <a:ext cx="6749143" cy="4633911"/>
          </a:xfrm>
        </p:spPr>
        <p:txBody>
          <a:bodyPr vert="horz" lIns="91440" tIns="45720" rIns="91440" bIns="45720" rtlCol="0" anchor="ctr">
            <a:normAutofit/>
          </a:bodyPr>
          <a:lstStyle/>
          <a:p>
            <a:pPr marL="0" indent="0">
              <a:spcBef>
                <a:spcPts val="0"/>
              </a:spcBef>
              <a:buNone/>
            </a:pPr>
            <a:r>
              <a:rPr lang="en-US" sz="3200" dirty="0"/>
              <a:t>The realization requirement springs not from the Sixteenth Amendment but from </a:t>
            </a:r>
            <a:r>
              <a:rPr lang="en-US" sz="3200" i="1" dirty="0"/>
              <a:t>Eisner v. Macomber</a:t>
            </a:r>
            <a:r>
              <a:rPr lang="en-US" sz="3200" dirty="0"/>
              <a:t>, and </a:t>
            </a:r>
            <a:r>
              <a:rPr lang="en-US" sz="3200" i="1" dirty="0" err="1"/>
              <a:t>Helvering</a:t>
            </a:r>
            <a:r>
              <a:rPr lang="en-US" sz="3200" i="1" dirty="0"/>
              <a:t> v. </a:t>
            </a:r>
            <a:r>
              <a:rPr lang="en-US" sz="3200" i="1" dirty="0" err="1"/>
              <a:t>Bruun</a:t>
            </a:r>
            <a:r>
              <a:rPr lang="en-US" sz="3200" i="1" dirty="0"/>
              <a:t> </a:t>
            </a:r>
            <a:r>
              <a:rPr lang="en-US" sz="3200" dirty="0"/>
              <a:t>neutered Macomber’s stance on realization. </a:t>
            </a:r>
          </a:p>
          <a:p>
            <a:pPr marL="0" indent="0">
              <a:spcBef>
                <a:spcPts val="0"/>
              </a:spcBef>
              <a:buNone/>
            </a:pPr>
            <a:endParaRPr lang="en-US" sz="3200" dirty="0"/>
          </a:p>
          <a:p>
            <a:pPr marL="0" indent="0">
              <a:spcBef>
                <a:spcPts val="0"/>
              </a:spcBef>
              <a:buNone/>
            </a:pPr>
            <a:r>
              <a:rPr lang="en-US" sz="3200" dirty="0"/>
              <a:t>“Any litigant seeking to sustain her case on the basis of </a:t>
            </a:r>
            <a:r>
              <a:rPr lang="en-US" sz="3200" i="1" dirty="0"/>
              <a:t>Macomber </a:t>
            </a:r>
            <a:r>
              <a:rPr lang="en-US" sz="3200" dirty="0"/>
              <a:t>would have to bring back from the dead its Court-created limit on Congress’s power.”</a:t>
            </a:r>
          </a:p>
        </p:txBody>
      </p:sp>
      <p:pic>
        <p:nvPicPr>
          <p:cNvPr id="7" name="Content Placeholder 6">
            <a:extLst>
              <a:ext uri="{FF2B5EF4-FFF2-40B4-BE49-F238E27FC236}">
                <a16:creationId xmlns:a16="http://schemas.microsoft.com/office/drawing/2014/main" id="{E63C96FA-55EC-4B19-8961-A588C8B354C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872730" y="1825625"/>
            <a:ext cx="3481070" cy="4351338"/>
          </a:xfrm>
        </p:spPr>
      </p:pic>
    </p:spTree>
    <p:extLst>
      <p:ext uri="{BB962C8B-B14F-4D97-AF65-F5344CB8AC3E}">
        <p14:creationId xmlns:p14="http://schemas.microsoft.com/office/powerpoint/2010/main" val="96159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1BBD-72BC-D1C0-B791-B1E5C59EC83A}"/>
              </a:ext>
            </a:extLst>
          </p:cNvPr>
          <p:cNvSpPr>
            <a:spLocks noGrp="1"/>
          </p:cNvSpPr>
          <p:nvPr>
            <p:ph type="title"/>
          </p:nvPr>
        </p:nvSpPr>
        <p:spPr/>
        <p:txBody>
          <a:bodyPr vert="horz" lIns="91440" tIns="45720" rIns="91440" bIns="45720" rtlCol="0" anchor="ctr">
            <a:normAutofit/>
          </a:bodyPr>
          <a:lstStyle/>
          <a:p>
            <a:r>
              <a:rPr lang="en-US" b="1" i="1" dirty="0">
                <a:latin typeface="+mn-lt"/>
              </a:rPr>
              <a:t>Moore v. United States</a:t>
            </a:r>
          </a:p>
        </p:txBody>
      </p:sp>
      <p:sp>
        <p:nvSpPr>
          <p:cNvPr id="3" name="Content Placeholder 2">
            <a:extLst>
              <a:ext uri="{FF2B5EF4-FFF2-40B4-BE49-F238E27FC236}">
                <a16:creationId xmlns:a16="http://schemas.microsoft.com/office/drawing/2014/main" id="{7A5B724D-E718-3FDF-5D79-7421E3560140}"/>
              </a:ext>
            </a:extLst>
          </p:cNvPr>
          <p:cNvSpPr>
            <a:spLocks noGrp="1"/>
          </p:cNvSpPr>
          <p:nvPr>
            <p:ph sz="half" idx="1"/>
          </p:nvPr>
        </p:nvSpPr>
        <p:spPr>
          <a:xfrm>
            <a:off x="838199" y="1825625"/>
            <a:ext cx="6945087" cy="4351338"/>
          </a:xfrm>
        </p:spPr>
        <p:txBody>
          <a:bodyPr vert="horz" lIns="91440" tIns="45720" rIns="91440" bIns="45720" rtlCol="0" anchor="ctr">
            <a:normAutofit/>
          </a:bodyPr>
          <a:lstStyle/>
          <a:p>
            <a:pPr marL="0" indent="0">
              <a:spcBef>
                <a:spcPts val="0"/>
              </a:spcBef>
              <a:buNone/>
            </a:pPr>
            <a:r>
              <a:rPr lang="en-US" sz="3600" dirty="0"/>
              <a:t>“The question on which we granted review is ‘[w]</a:t>
            </a:r>
            <a:r>
              <a:rPr lang="en-US" sz="3600" dirty="0" err="1"/>
              <a:t>hether</a:t>
            </a:r>
            <a:r>
              <a:rPr lang="en-US" sz="3600" dirty="0"/>
              <a:t> the Sixteenth Amendment authorizes Congress to tax unrealized sums without apportionment among the states.’ … The answer is straightforward: No.”</a:t>
            </a:r>
          </a:p>
        </p:txBody>
      </p:sp>
      <p:pic>
        <p:nvPicPr>
          <p:cNvPr id="8" name="Content Placeholder 7">
            <a:extLst>
              <a:ext uri="{FF2B5EF4-FFF2-40B4-BE49-F238E27FC236}">
                <a16:creationId xmlns:a16="http://schemas.microsoft.com/office/drawing/2014/main" id="{45587677-1212-4DF5-A4B0-E43529F2AD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88828" y="464343"/>
            <a:ext cx="2427514" cy="3038412"/>
          </a:xfrm>
        </p:spPr>
      </p:pic>
      <p:pic>
        <p:nvPicPr>
          <p:cNvPr id="10" name="Picture 9">
            <a:extLst>
              <a:ext uri="{FF2B5EF4-FFF2-40B4-BE49-F238E27FC236}">
                <a16:creationId xmlns:a16="http://schemas.microsoft.com/office/drawing/2014/main" id="{7FF9117D-4429-4207-83F7-A6C4EAC05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8828" y="3601973"/>
            <a:ext cx="2427514" cy="3038412"/>
          </a:xfrm>
          <a:prstGeom prst="rect">
            <a:avLst/>
          </a:prstGeom>
        </p:spPr>
      </p:pic>
    </p:spTree>
    <p:extLst>
      <p:ext uri="{BB962C8B-B14F-4D97-AF65-F5344CB8AC3E}">
        <p14:creationId xmlns:p14="http://schemas.microsoft.com/office/powerpoint/2010/main" val="4019796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C1BBD-72BC-D1C0-B791-B1E5C59EC83A}"/>
              </a:ext>
            </a:extLst>
          </p:cNvPr>
          <p:cNvSpPr>
            <a:spLocks noGrp="1"/>
          </p:cNvSpPr>
          <p:nvPr>
            <p:ph type="title"/>
          </p:nvPr>
        </p:nvSpPr>
        <p:spPr/>
        <p:txBody>
          <a:bodyPr vert="horz" lIns="91440" tIns="45720" rIns="91440" bIns="45720" rtlCol="0" anchor="ctr">
            <a:normAutofit/>
          </a:bodyPr>
          <a:lstStyle/>
          <a:p>
            <a:r>
              <a:rPr lang="en-US" b="1" i="1" dirty="0">
                <a:latin typeface="+mn-lt"/>
              </a:rPr>
              <a:t>Moore v. United States</a:t>
            </a:r>
          </a:p>
        </p:txBody>
      </p:sp>
      <p:sp>
        <p:nvSpPr>
          <p:cNvPr id="3" name="Content Placeholder 2">
            <a:extLst>
              <a:ext uri="{FF2B5EF4-FFF2-40B4-BE49-F238E27FC236}">
                <a16:creationId xmlns:a16="http://schemas.microsoft.com/office/drawing/2014/main" id="{7A5B724D-E718-3FDF-5D79-7421E3560140}"/>
              </a:ext>
            </a:extLst>
          </p:cNvPr>
          <p:cNvSpPr>
            <a:spLocks noGrp="1"/>
          </p:cNvSpPr>
          <p:nvPr>
            <p:ph sz="half" idx="1"/>
          </p:nvPr>
        </p:nvSpPr>
        <p:spPr>
          <a:xfrm>
            <a:off x="391887" y="1556657"/>
            <a:ext cx="7859484" cy="5038662"/>
          </a:xfrm>
        </p:spPr>
        <p:txBody>
          <a:bodyPr vert="horz" lIns="91440" tIns="45720" rIns="91440" bIns="45720" rtlCol="0" anchor="ctr">
            <a:normAutofit/>
          </a:bodyPr>
          <a:lstStyle/>
          <a:p>
            <a:pPr marL="0" indent="0">
              <a:spcBef>
                <a:spcPts val="0"/>
              </a:spcBef>
              <a:buNone/>
            </a:pPr>
            <a:r>
              <a:rPr lang="en-US" sz="3200" dirty="0"/>
              <a:t>“In </a:t>
            </a:r>
            <a:r>
              <a:rPr lang="en-US" sz="3200" i="1" dirty="0"/>
              <a:t>Eisner v. Macomber</a:t>
            </a:r>
            <a:r>
              <a:rPr lang="en-US" sz="3200" dirty="0"/>
              <a:t>, 252 U. S. 189 (1920), the Court explained that ‘the characteristic and distinguishing attribute of income,’ as the term is used in the Sixteenth Amendment, is that it is ‘</a:t>
            </a:r>
            <a:r>
              <a:rPr lang="en-US" sz="3200" i="1" dirty="0"/>
              <a:t>received </a:t>
            </a:r>
            <a:r>
              <a:rPr lang="en-US" sz="3200" dirty="0"/>
              <a:t>or </a:t>
            </a:r>
            <a:r>
              <a:rPr lang="en-US" sz="3200" i="1" dirty="0"/>
              <a:t>drawn </a:t>
            </a:r>
            <a:r>
              <a:rPr lang="en-US" sz="3200" dirty="0"/>
              <a:t>by the recipient (the taxpayer) for his separate use, benefit and disposal.’ Id., at 207. Because the </a:t>
            </a:r>
            <a:r>
              <a:rPr lang="en-US" sz="3200" dirty="0" err="1"/>
              <a:t>Moores</a:t>
            </a:r>
            <a:r>
              <a:rPr lang="en-US" sz="3200" dirty="0"/>
              <a:t> never actually received any of their investment gains, those unrealized gains could not be taxed as ‘income’ under the Sixteenth Amendment.”</a:t>
            </a:r>
          </a:p>
        </p:txBody>
      </p:sp>
      <p:pic>
        <p:nvPicPr>
          <p:cNvPr id="7" name="Content Placeholder 6">
            <a:extLst>
              <a:ext uri="{FF2B5EF4-FFF2-40B4-BE49-F238E27FC236}">
                <a16:creationId xmlns:a16="http://schemas.microsoft.com/office/drawing/2014/main" id="{BE1762E8-5013-4149-BA96-4E3E3C67D1F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88828" y="365125"/>
            <a:ext cx="2427514" cy="3038412"/>
          </a:xfrm>
        </p:spPr>
      </p:pic>
      <p:pic>
        <p:nvPicPr>
          <p:cNvPr id="11" name="Picture 10">
            <a:extLst>
              <a:ext uri="{FF2B5EF4-FFF2-40B4-BE49-F238E27FC236}">
                <a16:creationId xmlns:a16="http://schemas.microsoft.com/office/drawing/2014/main" id="{1D01046C-3E27-44D7-8A32-F073D4E68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8828" y="3556907"/>
            <a:ext cx="2427514" cy="3038412"/>
          </a:xfrm>
          <a:prstGeom prst="rect">
            <a:avLst/>
          </a:prstGeom>
        </p:spPr>
      </p:pic>
    </p:spTree>
    <p:extLst>
      <p:ext uri="{BB962C8B-B14F-4D97-AF65-F5344CB8AC3E}">
        <p14:creationId xmlns:p14="http://schemas.microsoft.com/office/powerpoint/2010/main" val="265797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47456-28EB-4EE9-A30E-895DCF77B6E6}"/>
              </a:ext>
            </a:extLst>
          </p:cNvPr>
          <p:cNvSpPr>
            <a:spLocks noGrp="1"/>
          </p:cNvSpPr>
          <p:nvPr>
            <p:ph type="title"/>
          </p:nvPr>
        </p:nvSpPr>
        <p:spPr/>
        <p:txBody>
          <a:bodyPr/>
          <a:lstStyle/>
          <a:p>
            <a:r>
              <a:rPr lang="en-US" b="1" i="1" dirty="0" err="1"/>
              <a:t>Loper</a:t>
            </a:r>
            <a:r>
              <a:rPr lang="en-US" b="1" i="1" dirty="0"/>
              <a:t> Bright Enterprises v. Raimondo</a:t>
            </a:r>
          </a:p>
        </p:txBody>
      </p:sp>
      <p:pic>
        <p:nvPicPr>
          <p:cNvPr id="6" name="Content Placeholder 5">
            <a:extLst>
              <a:ext uri="{FF2B5EF4-FFF2-40B4-BE49-F238E27FC236}">
                <a16:creationId xmlns:a16="http://schemas.microsoft.com/office/drawing/2014/main" id="{FC78193C-8B4A-472F-A287-925E0402605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41408" y="1912711"/>
            <a:ext cx="3481070" cy="4351338"/>
          </a:xfrm>
        </p:spPr>
      </p:pic>
      <p:sp>
        <p:nvSpPr>
          <p:cNvPr id="4" name="Content Placeholder 3">
            <a:extLst>
              <a:ext uri="{FF2B5EF4-FFF2-40B4-BE49-F238E27FC236}">
                <a16:creationId xmlns:a16="http://schemas.microsoft.com/office/drawing/2014/main" id="{0FBF4019-3AEE-4B0E-9E29-A7F4C64FAF65}"/>
              </a:ext>
            </a:extLst>
          </p:cNvPr>
          <p:cNvSpPr>
            <a:spLocks noGrp="1"/>
          </p:cNvSpPr>
          <p:nvPr>
            <p:ph sz="half" idx="2"/>
          </p:nvPr>
        </p:nvSpPr>
        <p:spPr>
          <a:xfrm>
            <a:off x="4472850" y="1912711"/>
            <a:ext cx="7228114" cy="4264252"/>
          </a:xfrm>
        </p:spPr>
        <p:txBody>
          <a:bodyPr anchor="ctr">
            <a:normAutofit/>
          </a:bodyPr>
          <a:lstStyle/>
          <a:p>
            <a:pPr marL="0" indent="0">
              <a:buNone/>
            </a:pPr>
            <a:r>
              <a:rPr lang="en-US" sz="3200" i="1" dirty="0"/>
              <a:t>Chevron USA v. Natural Resources Defense Council, Inc</a:t>
            </a:r>
            <a:r>
              <a:rPr lang="en-US" sz="3200" dirty="0"/>
              <a:t>., 467 U.S. 837 (1984)  </a:t>
            </a:r>
          </a:p>
          <a:p>
            <a:pPr marL="0" indent="0">
              <a:buNone/>
            </a:pPr>
            <a:r>
              <a:rPr lang="en-US" sz="3200" dirty="0"/>
              <a:t>A court may not second-guess or substitute its own, “better” interpretation of statute that is silent or ambiguous as to a particular matter as long as the agency’s interpretation is a reasonable one.</a:t>
            </a:r>
          </a:p>
        </p:txBody>
      </p:sp>
    </p:spTree>
    <p:extLst>
      <p:ext uri="{BB962C8B-B14F-4D97-AF65-F5344CB8AC3E}">
        <p14:creationId xmlns:p14="http://schemas.microsoft.com/office/powerpoint/2010/main" val="532874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47456-28EB-4EE9-A30E-895DCF77B6E6}"/>
              </a:ext>
            </a:extLst>
          </p:cNvPr>
          <p:cNvSpPr>
            <a:spLocks noGrp="1"/>
          </p:cNvSpPr>
          <p:nvPr>
            <p:ph type="title"/>
          </p:nvPr>
        </p:nvSpPr>
        <p:spPr/>
        <p:txBody>
          <a:bodyPr/>
          <a:lstStyle/>
          <a:p>
            <a:r>
              <a:rPr lang="en-US" b="1" i="1" dirty="0" err="1"/>
              <a:t>Loper</a:t>
            </a:r>
            <a:r>
              <a:rPr lang="en-US" b="1" i="1" dirty="0"/>
              <a:t> Bright Enterprises v. Raimondo</a:t>
            </a:r>
          </a:p>
        </p:txBody>
      </p:sp>
      <p:pic>
        <p:nvPicPr>
          <p:cNvPr id="6" name="Content Placeholder 5">
            <a:extLst>
              <a:ext uri="{FF2B5EF4-FFF2-40B4-BE49-F238E27FC236}">
                <a16:creationId xmlns:a16="http://schemas.microsoft.com/office/drawing/2014/main" id="{FC78193C-8B4A-472F-A287-925E0402605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41408" y="1912711"/>
            <a:ext cx="3481070" cy="4351338"/>
          </a:xfrm>
        </p:spPr>
      </p:pic>
      <p:sp>
        <p:nvSpPr>
          <p:cNvPr id="4" name="Content Placeholder 3">
            <a:extLst>
              <a:ext uri="{FF2B5EF4-FFF2-40B4-BE49-F238E27FC236}">
                <a16:creationId xmlns:a16="http://schemas.microsoft.com/office/drawing/2014/main" id="{0FBF4019-3AEE-4B0E-9E29-A7F4C64FAF65}"/>
              </a:ext>
            </a:extLst>
          </p:cNvPr>
          <p:cNvSpPr>
            <a:spLocks noGrp="1"/>
          </p:cNvSpPr>
          <p:nvPr>
            <p:ph sz="half" idx="2"/>
          </p:nvPr>
        </p:nvSpPr>
        <p:spPr>
          <a:xfrm>
            <a:off x="4472850" y="2492828"/>
            <a:ext cx="7501436" cy="4147457"/>
          </a:xfrm>
        </p:spPr>
        <p:txBody>
          <a:bodyPr anchor="ctr">
            <a:noAutofit/>
          </a:bodyPr>
          <a:lstStyle/>
          <a:p>
            <a:pPr marL="0" indent="0">
              <a:buNone/>
            </a:pPr>
            <a:r>
              <a:rPr lang="en-US" sz="3200" dirty="0"/>
              <a:t>“</a:t>
            </a:r>
            <a:r>
              <a:rPr lang="en-US" sz="3200" i="1" dirty="0">
                <a:solidFill>
                  <a:srgbClr val="000000"/>
                </a:solidFill>
                <a:effectLst/>
                <a:ea typeface="Calibri" panose="020F0502020204030204" pitchFamily="34" charset="0"/>
              </a:rPr>
              <a:t>Chevron</a:t>
            </a:r>
            <a:r>
              <a:rPr lang="en-US" sz="3200" dirty="0">
                <a:solidFill>
                  <a:srgbClr val="000000"/>
                </a:solidFill>
                <a:effectLst/>
                <a:ea typeface="Calibri" panose="020F0502020204030204" pitchFamily="34" charset="0"/>
              </a:rPr>
              <a:t> is overruled. Courts must exercise their independent judgment in deciding whether an agency has acted within its statutory authority, as the APA requires. Careful attention to the judgment of the Executive Branch may help inform that inquiry.</a:t>
            </a:r>
            <a:r>
              <a:rPr lang="en-US" sz="3200" dirty="0"/>
              <a:t>”</a:t>
            </a:r>
          </a:p>
        </p:txBody>
      </p:sp>
      <p:pic>
        <p:nvPicPr>
          <p:cNvPr id="5" name="Picture 4">
            <a:extLst>
              <a:ext uri="{FF2B5EF4-FFF2-40B4-BE49-F238E27FC236}">
                <a16:creationId xmlns:a16="http://schemas.microsoft.com/office/drawing/2014/main" id="{1DB90B35-F6F9-4932-96A4-D40854B71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264" y="365125"/>
            <a:ext cx="1917700" cy="2400300"/>
          </a:xfrm>
          <a:prstGeom prst="rect">
            <a:avLst/>
          </a:prstGeom>
        </p:spPr>
      </p:pic>
    </p:spTree>
    <p:extLst>
      <p:ext uri="{BB962C8B-B14F-4D97-AF65-F5344CB8AC3E}">
        <p14:creationId xmlns:p14="http://schemas.microsoft.com/office/powerpoint/2010/main" val="184357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47456-28EB-4EE9-A30E-895DCF77B6E6}"/>
              </a:ext>
            </a:extLst>
          </p:cNvPr>
          <p:cNvSpPr>
            <a:spLocks noGrp="1"/>
          </p:cNvSpPr>
          <p:nvPr>
            <p:ph type="title"/>
          </p:nvPr>
        </p:nvSpPr>
        <p:spPr/>
        <p:txBody>
          <a:bodyPr/>
          <a:lstStyle/>
          <a:p>
            <a:r>
              <a:rPr lang="en-US" b="1" i="1" dirty="0" err="1"/>
              <a:t>Loper</a:t>
            </a:r>
            <a:r>
              <a:rPr lang="en-US" b="1" i="1" dirty="0"/>
              <a:t> Bright Enterprises v. Raimondo</a:t>
            </a:r>
          </a:p>
        </p:txBody>
      </p:sp>
      <p:pic>
        <p:nvPicPr>
          <p:cNvPr id="6" name="Content Placeholder 5">
            <a:extLst>
              <a:ext uri="{FF2B5EF4-FFF2-40B4-BE49-F238E27FC236}">
                <a16:creationId xmlns:a16="http://schemas.microsoft.com/office/drawing/2014/main" id="{FC78193C-8B4A-472F-A287-925E0402605B}"/>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41408" y="1912711"/>
            <a:ext cx="3481070" cy="4351338"/>
          </a:xfrm>
        </p:spPr>
      </p:pic>
      <p:sp>
        <p:nvSpPr>
          <p:cNvPr id="4" name="Content Placeholder 3">
            <a:extLst>
              <a:ext uri="{FF2B5EF4-FFF2-40B4-BE49-F238E27FC236}">
                <a16:creationId xmlns:a16="http://schemas.microsoft.com/office/drawing/2014/main" id="{0FBF4019-3AEE-4B0E-9E29-A7F4C64FAF65}"/>
              </a:ext>
            </a:extLst>
          </p:cNvPr>
          <p:cNvSpPr>
            <a:spLocks noGrp="1"/>
          </p:cNvSpPr>
          <p:nvPr>
            <p:ph sz="half" idx="2"/>
          </p:nvPr>
        </p:nvSpPr>
        <p:spPr>
          <a:xfrm>
            <a:off x="4472849" y="2765425"/>
            <a:ext cx="7457893" cy="3874861"/>
          </a:xfrm>
        </p:spPr>
        <p:txBody>
          <a:bodyPr anchor="ctr">
            <a:noAutofit/>
          </a:bodyPr>
          <a:lstStyle/>
          <a:p>
            <a:pPr marL="0" indent="0">
              <a:buNone/>
            </a:pPr>
            <a:r>
              <a:rPr lang="en-US" sz="3200" dirty="0"/>
              <a:t>“</a:t>
            </a:r>
            <a:r>
              <a:rPr lang="en-US" sz="3200" dirty="0">
                <a:solidFill>
                  <a:srgbClr val="000000"/>
                </a:solidFill>
                <a:effectLst/>
                <a:ea typeface="Calibri" panose="020F0502020204030204" pitchFamily="34" charset="0"/>
              </a:rPr>
              <a:t>And when a particular statute delegates authority to an agency consistent with constitutional limits, courts must respect the delegation, while ensuring that the agency acts within it. But courts need not and under the APA may not defer to an agency interpretation of the law simply because a statute is ambiguous</a:t>
            </a:r>
            <a:r>
              <a:rPr lang="en-US" sz="3200" dirty="0"/>
              <a:t>.”</a:t>
            </a:r>
          </a:p>
        </p:txBody>
      </p:sp>
      <p:pic>
        <p:nvPicPr>
          <p:cNvPr id="5" name="Picture 4">
            <a:extLst>
              <a:ext uri="{FF2B5EF4-FFF2-40B4-BE49-F238E27FC236}">
                <a16:creationId xmlns:a16="http://schemas.microsoft.com/office/drawing/2014/main" id="{1DB90B35-F6F9-4932-96A4-D40854B71C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3264" y="365125"/>
            <a:ext cx="1917700" cy="2400300"/>
          </a:xfrm>
          <a:prstGeom prst="rect">
            <a:avLst/>
          </a:prstGeom>
        </p:spPr>
      </p:pic>
    </p:spTree>
    <p:extLst>
      <p:ext uri="{BB962C8B-B14F-4D97-AF65-F5344CB8AC3E}">
        <p14:creationId xmlns:p14="http://schemas.microsoft.com/office/powerpoint/2010/main" val="595214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41D44-8F60-4EF5-8242-1D51E2F9CE4C}"/>
              </a:ext>
            </a:extLst>
          </p:cNvPr>
          <p:cNvSpPr>
            <a:spLocks noGrp="1"/>
          </p:cNvSpPr>
          <p:nvPr>
            <p:ph type="title"/>
          </p:nvPr>
        </p:nvSpPr>
        <p:spPr>
          <a:xfrm>
            <a:off x="377599" y="358018"/>
            <a:ext cx="11436803" cy="1325563"/>
          </a:xfrm>
        </p:spPr>
        <p:txBody>
          <a:bodyPr>
            <a:noAutofit/>
          </a:bodyPr>
          <a:lstStyle/>
          <a:p>
            <a:r>
              <a:rPr lang="en-US" b="1" i="1" dirty="0"/>
              <a:t>Corner Post, Inc. v. </a:t>
            </a:r>
            <a:br>
              <a:rPr lang="en-US" b="1" i="1" dirty="0"/>
            </a:br>
            <a:r>
              <a:rPr lang="en-US" b="1" i="1" dirty="0"/>
              <a:t>Board of Governors of the Federal Reserve System</a:t>
            </a:r>
          </a:p>
        </p:txBody>
      </p:sp>
      <p:sp>
        <p:nvSpPr>
          <p:cNvPr id="3" name="Content Placeholder 2">
            <a:extLst>
              <a:ext uri="{FF2B5EF4-FFF2-40B4-BE49-F238E27FC236}">
                <a16:creationId xmlns:a16="http://schemas.microsoft.com/office/drawing/2014/main" id="{E72C41C3-D502-4887-91BC-78DE6CC13D22}"/>
              </a:ext>
            </a:extLst>
          </p:cNvPr>
          <p:cNvSpPr>
            <a:spLocks noGrp="1"/>
          </p:cNvSpPr>
          <p:nvPr>
            <p:ph sz="half" idx="1"/>
          </p:nvPr>
        </p:nvSpPr>
        <p:spPr>
          <a:xfrm>
            <a:off x="377598" y="1992085"/>
            <a:ext cx="11436804" cy="4680858"/>
          </a:xfrm>
        </p:spPr>
        <p:txBody>
          <a:bodyPr>
            <a:normAutofit/>
          </a:bodyPr>
          <a:lstStyle/>
          <a:p>
            <a:pPr marL="0" indent="0">
              <a:buNone/>
            </a:pPr>
            <a:r>
              <a:rPr lang="en-US" sz="3200" dirty="0"/>
              <a:t>When does the statute of limitations for facial challenges to a federal agency’s rule start to run?</a:t>
            </a:r>
          </a:p>
          <a:p>
            <a:endParaRPr lang="en-US" sz="3200" dirty="0"/>
          </a:p>
          <a:p>
            <a:r>
              <a:rPr lang="en-US" sz="3200" dirty="0"/>
              <a:t>When the agency publishes the final rule</a:t>
            </a:r>
          </a:p>
          <a:p>
            <a:pPr marL="0" indent="0">
              <a:buNone/>
            </a:pPr>
            <a:endParaRPr lang="en-US" sz="3200" dirty="0"/>
          </a:p>
          <a:p>
            <a:pPr marL="0" indent="0">
              <a:buNone/>
            </a:pPr>
            <a:endParaRPr lang="en-US" sz="3200" dirty="0"/>
          </a:p>
          <a:p>
            <a:r>
              <a:rPr lang="en-US" sz="3200" dirty="0"/>
              <a:t>When the plaintiff first becomes                                                        aggrieved by the rule</a:t>
            </a:r>
          </a:p>
        </p:txBody>
      </p:sp>
      <p:pic>
        <p:nvPicPr>
          <p:cNvPr id="6" name="Content Placeholder 5">
            <a:extLst>
              <a:ext uri="{FF2B5EF4-FFF2-40B4-BE49-F238E27FC236}">
                <a16:creationId xmlns:a16="http://schemas.microsoft.com/office/drawing/2014/main" id="{C91145AB-3DF8-4987-857A-E74052D8155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27347" y="3429000"/>
            <a:ext cx="4426217" cy="2881817"/>
          </a:xfrm>
        </p:spPr>
      </p:pic>
      <p:sp>
        <p:nvSpPr>
          <p:cNvPr id="7" name="Rectangle: Rounded Corners 6">
            <a:extLst>
              <a:ext uri="{FF2B5EF4-FFF2-40B4-BE49-F238E27FC236}">
                <a16:creationId xmlns:a16="http://schemas.microsoft.com/office/drawing/2014/main" id="{15BFA72B-920B-4545-B75D-09251BADE4A0}"/>
              </a:ext>
            </a:extLst>
          </p:cNvPr>
          <p:cNvSpPr/>
          <p:nvPr/>
        </p:nvSpPr>
        <p:spPr>
          <a:xfrm>
            <a:off x="530831" y="4168019"/>
            <a:ext cx="6379029" cy="8708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Fourth, Fifth, Eighth, Ninth, Federal, D.C.</a:t>
            </a:r>
          </a:p>
        </p:txBody>
      </p:sp>
      <p:sp>
        <p:nvSpPr>
          <p:cNvPr id="8" name="Rectangle: Rounded Corners 7">
            <a:extLst>
              <a:ext uri="{FF2B5EF4-FFF2-40B4-BE49-F238E27FC236}">
                <a16:creationId xmlns:a16="http://schemas.microsoft.com/office/drawing/2014/main" id="{D8FAEB57-26FF-41B7-8DB1-B224737069F3}"/>
              </a:ext>
            </a:extLst>
          </p:cNvPr>
          <p:cNvSpPr/>
          <p:nvPr/>
        </p:nvSpPr>
        <p:spPr>
          <a:xfrm>
            <a:off x="4708377" y="5779268"/>
            <a:ext cx="1887471" cy="870857"/>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Sixth</a:t>
            </a:r>
          </a:p>
        </p:txBody>
      </p:sp>
    </p:spTree>
    <p:extLst>
      <p:ext uri="{BB962C8B-B14F-4D97-AF65-F5344CB8AC3E}">
        <p14:creationId xmlns:p14="http://schemas.microsoft.com/office/powerpoint/2010/main" val="3156612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out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out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E6A1E-80EF-48BC-A8F2-D389FBEC8A9B}"/>
              </a:ext>
            </a:extLst>
          </p:cNvPr>
          <p:cNvSpPr>
            <a:spLocks noGrp="1"/>
          </p:cNvSpPr>
          <p:nvPr>
            <p:ph type="title"/>
          </p:nvPr>
        </p:nvSpPr>
        <p:spPr>
          <a:xfrm>
            <a:off x="158496" y="89080"/>
            <a:ext cx="11899392" cy="1325563"/>
          </a:xfrm>
        </p:spPr>
        <p:txBody>
          <a:bodyPr>
            <a:normAutofit/>
          </a:bodyPr>
          <a:lstStyle/>
          <a:p>
            <a:pPr algn="ctr"/>
            <a:r>
              <a:rPr lang="en-US" sz="4000" b="1" dirty="0">
                <a:solidFill>
                  <a:schemeClr val="bg1"/>
                </a:solidFill>
              </a:rPr>
              <a:t>Projected 2025 Income Tax Brackets for Trusts &amp; Estates</a:t>
            </a:r>
          </a:p>
        </p:txBody>
      </p:sp>
      <p:pic>
        <p:nvPicPr>
          <p:cNvPr id="4" name="Picture 3">
            <a:extLst>
              <a:ext uri="{FF2B5EF4-FFF2-40B4-BE49-F238E27FC236}">
                <a16:creationId xmlns:a16="http://schemas.microsoft.com/office/drawing/2014/main" id="{D8EE3F3C-3201-D07F-76F0-23CB1812B4CD}"/>
              </a:ext>
            </a:extLst>
          </p:cNvPr>
          <p:cNvPicPr>
            <a:picLocks noChangeAspect="1"/>
          </p:cNvPicPr>
          <p:nvPr/>
        </p:nvPicPr>
        <p:blipFill>
          <a:blip r:embed="rId3"/>
          <a:stretch>
            <a:fillRect/>
          </a:stretch>
        </p:blipFill>
        <p:spPr>
          <a:xfrm>
            <a:off x="828900" y="1538042"/>
            <a:ext cx="10534200" cy="4776259"/>
          </a:xfrm>
          <a:prstGeom prst="rect">
            <a:avLst/>
          </a:prstGeom>
        </p:spPr>
      </p:pic>
    </p:spTree>
    <p:extLst>
      <p:ext uri="{BB962C8B-B14F-4D97-AF65-F5344CB8AC3E}">
        <p14:creationId xmlns:p14="http://schemas.microsoft.com/office/powerpoint/2010/main" val="1798681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pic>
        <p:nvPicPr>
          <p:cNvPr id="1026" name="Picture 2" descr="Brilliant Uses for Q-Tips That'll Come in Handy | Reader's Digest">
            <a:extLst>
              <a:ext uri="{FF2B5EF4-FFF2-40B4-BE49-F238E27FC236}">
                <a16:creationId xmlns:a16="http://schemas.microsoft.com/office/drawing/2014/main" id="{505D7859-AA29-4FAD-BCC1-23DFC35158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9571" y="3109438"/>
            <a:ext cx="5682343" cy="37485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89FE294-71F7-4EA3-88CE-1C362EA2FC5C}"/>
              </a:ext>
            </a:extLst>
          </p:cNvPr>
          <p:cNvSpPr>
            <a:spLocks noGrp="1"/>
          </p:cNvSpPr>
          <p:nvPr>
            <p:ph type="title"/>
          </p:nvPr>
        </p:nvSpPr>
        <p:spPr>
          <a:xfrm>
            <a:off x="283030" y="169183"/>
            <a:ext cx="10515600" cy="1325563"/>
          </a:xfrm>
        </p:spPr>
        <p:txBody>
          <a:bodyPr/>
          <a:lstStyle/>
          <a:p>
            <a:r>
              <a:rPr lang="en-US" b="1" i="1" dirty="0">
                <a:solidFill>
                  <a:schemeClr val="bg1"/>
                </a:solidFill>
              </a:rPr>
              <a:t>Estate of </a:t>
            </a:r>
            <a:r>
              <a:rPr lang="en-US" b="1" i="1" dirty="0" err="1">
                <a:solidFill>
                  <a:schemeClr val="bg1"/>
                </a:solidFill>
              </a:rPr>
              <a:t>Anenberg</a:t>
            </a:r>
            <a:r>
              <a:rPr lang="en-US" b="1" i="1" dirty="0">
                <a:solidFill>
                  <a:schemeClr val="bg1"/>
                </a:solidFill>
              </a:rPr>
              <a:t> v. Commissioner</a:t>
            </a:r>
            <a:br>
              <a:rPr lang="en-US" b="1" i="1" dirty="0">
                <a:solidFill>
                  <a:schemeClr val="bg1"/>
                </a:solidFill>
              </a:rPr>
            </a:br>
            <a:r>
              <a:rPr lang="en-US" b="1" dirty="0">
                <a:solidFill>
                  <a:schemeClr val="bg1"/>
                </a:solidFill>
              </a:rPr>
              <a:t>162 T.C. No. 9 (May 20)</a:t>
            </a:r>
            <a:endParaRPr lang="en-US" b="1" i="1" dirty="0">
              <a:solidFill>
                <a:schemeClr val="bg1"/>
              </a:solidFill>
            </a:endParaRPr>
          </a:p>
        </p:txBody>
      </p:sp>
      <p:sp>
        <p:nvSpPr>
          <p:cNvPr id="3" name="Content Placeholder 2">
            <a:extLst>
              <a:ext uri="{FF2B5EF4-FFF2-40B4-BE49-F238E27FC236}">
                <a16:creationId xmlns:a16="http://schemas.microsoft.com/office/drawing/2014/main" id="{E75AFE90-A1DE-402A-AA29-4B7B5D3EDA13}"/>
              </a:ext>
            </a:extLst>
          </p:cNvPr>
          <p:cNvSpPr>
            <a:spLocks noGrp="1"/>
          </p:cNvSpPr>
          <p:nvPr>
            <p:ph sz="half" idx="1"/>
          </p:nvPr>
        </p:nvSpPr>
        <p:spPr>
          <a:xfrm>
            <a:off x="370113" y="2989829"/>
            <a:ext cx="4582887" cy="3378313"/>
          </a:xfrm>
        </p:spPr>
        <p:txBody>
          <a:bodyPr anchor="ctr">
            <a:normAutofit/>
          </a:bodyPr>
          <a:lstStyle/>
          <a:p>
            <a:pPr marL="0" indent="0">
              <a:buNone/>
            </a:pPr>
            <a:r>
              <a:rPr lang="en-US" sz="3200" dirty="0">
                <a:solidFill>
                  <a:schemeClr val="bg1"/>
                </a:solidFill>
              </a:rPr>
              <a:t>Does a terminating distribution of QTIP to the surviving spouse, followed by the spouse’s installment sale of that property, trigger a deemed gift under §2519?</a:t>
            </a:r>
          </a:p>
        </p:txBody>
      </p:sp>
      <p:sp>
        <p:nvSpPr>
          <p:cNvPr id="5" name="Title 1">
            <a:extLst>
              <a:ext uri="{FF2B5EF4-FFF2-40B4-BE49-F238E27FC236}">
                <a16:creationId xmlns:a16="http://schemas.microsoft.com/office/drawing/2014/main" id="{25F2B169-B315-4C05-8421-22300E80E8A3}"/>
              </a:ext>
            </a:extLst>
          </p:cNvPr>
          <p:cNvSpPr txBox="1">
            <a:spLocks/>
          </p:cNvSpPr>
          <p:nvPr/>
        </p:nvSpPr>
        <p:spPr>
          <a:xfrm>
            <a:off x="1589316" y="157950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b="1" i="1" dirty="0">
                <a:solidFill>
                  <a:schemeClr val="bg1"/>
                </a:solidFill>
              </a:rPr>
              <a:t>Estate of McDougall v. Commissioner</a:t>
            </a:r>
            <a:br>
              <a:rPr lang="en-US" b="1" i="1" dirty="0">
                <a:solidFill>
                  <a:schemeClr val="bg1"/>
                </a:solidFill>
              </a:rPr>
            </a:br>
            <a:r>
              <a:rPr lang="en-US" b="1" dirty="0">
                <a:solidFill>
                  <a:schemeClr val="bg1"/>
                </a:solidFill>
              </a:rPr>
              <a:t>163 T.C. No. 5 (September 17)</a:t>
            </a:r>
            <a:endParaRPr lang="en-US" b="1" i="1" dirty="0">
              <a:solidFill>
                <a:schemeClr val="bg1"/>
              </a:solidFill>
            </a:endParaRPr>
          </a:p>
        </p:txBody>
      </p:sp>
    </p:spTree>
    <p:extLst>
      <p:ext uri="{BB962C8B-B14F-4D97-AF65-F5344CB8AC3E}">
        <p14:creationId xmlns:p14="http://schemas.microsoft.com/office/powerpoint/2010/main" val="39535128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236504"/>
            <a:ext cx="11617291" cy="6384992"/>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latin typeface="Calibri" panose="020F0502020204030204" pitchFamily="34" charset="0"/>
              <a:cs typeface="Calibri" panose="020F0502020204030204" pitchFamily="34" charset="0"/>
            </a:endParaRPr>
          </a:p>
        </p:txBody>
      </p:sp>
      <p:sp>
        <p:nvSpPr>
          <p:cNvPr id="14" name="Rectangle 13"/>
          <p:cNvSpPr/>
          <p:nvPr/>
        </p:nvSpPr>
        <p:spPr>
          <a:xfrm>
            <a:off x="8869033" y="0"/>
            <a:ext cx="26882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Calibri" panose="020F0502020204030204" pitchFamily="34" charset="0"/>
              <a:cs typeface="Calibri" panose="020F0502020204030204" pitchFamily="34" charset="0"/>
            </a:endParaRPr>
          </a:p>
        </p:txBody>
      </p:sp>
      <p:sp>
        <p:nvSpPr>
          <p:cNvPr id="20" name="Text Placeholder 1"/>
          <p:cNvSpPr txBox="1">
            <a:spLocks/>
          </p:cNvSpPr>
          <p:nvPr/>
        </p:nvSpPr>
        <p:spPr>
          <a:xfrm>
            <a:off x="8869033" y="937874"/>
            <a:ext cx="2792251" cy="5057089"/>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3467" b="1" dirty="0">
                <a:solidFill>
                  <a:schemeClr val="bg1"/>
                </a:solidFill>
                <a:latin typeface="Calibri" panose="020F0502020204030204" pitchFamily="34" charset="0"/>
                <a:cs typeface="Calibri" panose="020F0502020204030204" pitchFamily="34" charset="0"/>
              </a:rPr>
              <a:t>The</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S</a:t>
            </a:r>
            <a:r>
              <a:rPr lang="en-US" altLang="ko-KR" sz="3467" b="1" dirty="0">
                <a:solidFill>
                  <a:schemeClr val="bg1"/>
                </a:solidFill>
                <a:latin typeface="Calibri" panose="020F0502020204030204" pitchFamily="34" charset="0"/>
                <a:cs typeface="Calibri" panose="020F0502020204030204" pitchFamily="34" charset="0"/>
              </a:rPr>
              <a:t>etting</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E</a:t>
            </a:r>
            <a:r>
              <a:rPr lang="en-US" altLang="ko-KR" sz="3467" b="1" dirty="0">
                <a:solidFill>
                  <a:schemeClr val="bg1"/>
                </a:solidFill>
                <a:latin typeface="Calibri" panose="020F0502020204030204" pitchFamily="34" charset="0"/>
                <a:cs typeface="Calibri" panose="020F0502020204030204" pitchFamily="34" charset="0"/>
              </a:rPr>
              <a:t>very</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C</a:t>
            </a:r>
            <a:r>
              <a:rPr lang="en-US" altLang="ko-KR" sz="3467" b="1" dirty="0">
                <a:solidFill>
                  <a:schemeClr val="bg1"/>
                </a:solidFill>
                <a:latin typeface="Calibri" panose="020F0502020204030204" pitchFamily="34" charset="0"/>
                <a:cs typeface="Calibri" panose="020F0502020204030204" pitchFamily="34" charset="0"/>
              </a:rPr>
              <a:t>ommunity</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U</a:t>
            </a:r>
            <a:r>
              <a:rPr lang="en-US" altLang="ko-KR" sz="3467" b="1" dirty="0">
                <a:solidFill>
                  <a:schemeClr val="bg1"/>
                </a:solidFill>
                <a:latin typeface="Calibri" panose="020F0502020204030204" pitchFamily="34" charset="0"/>
                <a:cs typeface="Calibri" panose="020F0502020204030204" pitchFamily="34" charset="0"/>
              </a:rPr>
              <a:t>p for</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R</a:t>
            </a:r>
            <a:r>
              <a:rPr lang="en-US" altLang="ko-KR" sz="3467" b="1" dirty="0">
                <a:solidFill>
                  <a:schemeClr val="bg1"/>
                </a:solidFill>
                <a:latin typeface="Calibri" panose="020F0502020204030204" pitchFamily="34" charset="0"/>
                <a:cs typeface="Calibri" panose="020F0502020204030204" pitchFamily="34" charset="0"/>
              </a:rPr>
              <a:t>etirement</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E</a:t>
            </a:r>
            <a:r>
              <a:rPr lang="en-US" altLang="ko-KR" sz="3467" b="1" dirty="0">
                <a:solidFill>
                  <a:schemeClr val="bg1"/>
                </a:solidFill>
                <a:latin typeface="Calibri" panose="020F0502020204030204" pitchFamily="34" charset="0"/>
                <a:cs typeface="Calibri" panose="020F0502020204030204" pitchFamily="34" charset="0"/>
              </a:rPr>
              <a:t>nhancement</a:t>
            </a:r>
          </a:p>
          <a:p>
            <a:pPr marL="0" indent="0">
              <a:buNone/>
            </a:pPr>
            <a:r>
              <a:rPr lang="en-US" altLang="ko-KR" sz="3467" b="1" dirty="0">
                <a:solidFill>
                  <a:schemeClr val="bg1"/>
                </a:solidFill>
                <a:latin typeface="Calibri" panose="020F0502020204030204" pitchFamily="34" charset="0"/>
                <a:cs typeface="Calibri" panose="020F0502020204030204" pitchFamily="34" charset="0"/>
              </a:rPr>
              <a:t>Act</a:t>
            </a:r>
            <a:r>
              <a:rPr lang="ko-KR" altLang="en-US" sz="3467" b="1" dirty="0">
                <a:solidFill>
                  <a:schemeClr val="tx2">
                    <a:lumMod val="75000"/>
                  </a:schemeClr>
                </a:solidFill>
                <a:latin typeface="Calibri" panose="020F0502020204030204" pitchFamily="34" charset="0"/>
                <a:cs typeface="Calibri" panose="020F0502020204030204" pitchFamily="34" charset="0"/>
              </a:rPr>
              <a:t> </a:t>
            </a:r>
            <a:endParaRPr lang="en-US" altLang="ko-KR" sz="3467" b="1" dirty="0">
              <a:solidFill>
                <a:schemeClr val="bg1"/>
              </a:solidFill>
              <a:latin typeface="Calibri" panose="020F0502020204030204" pitchFamily="34" charset="0"/>
              <a:cs typeface="Calibri" panose="020F0502020204030204" pitchFamily="34" charset="0"/>
            </a:endParaRPr>
          </a:p>
        </p:txBody>
      </p:sp>
      <p:sp>
        <p:nvSpPr>
          <p:cNvPr id="2" name="TextBox 1"/>
          <p:cNvSpPr txBox="1"/>
          <p:nvPr/>
        </p:nvSpPr>
        <p:spPr>
          <a:xfrm>
            <a:off x="412432" y="941107"/>
            <a:ext cx="4673600" cy="5057090"/>
          </a:xfrm>
          <a:prstGeom prst="rect">
            <a:avLst/>
          </a:prstGeom>
          <a:solidFill>
            <a:schemeClr val="accent4">
              <a:lumMod val="20000"/>
              <a:lumOff val="80000"/>
            </a:schemeClr>
          </a:solidFill>
          <a:ln w="38100">
            <a:solidFill>
              <a:schemeClr val="accent3">
                <a:lumMod val="75000"/>
              </a:schemeClr>
            </a:solidFill>
          </a:ln>
        </p:spPr>
        <p:txBody>
          <a:bodyPr wrap="square" rtlCol="0">
            <a:spAutoFit/>
          </a:bodyPr>
          <a:lstStyle/>
          <a:p>
            <a:r>
              <a:rPr lang="en-US" sz="2933" dirty="0">
                <a:latin typeface="Calibri" panose="020F0502020204030204" pitchFamily="34" charset="0"/>
                <a:cs typeface="Calibri" panose="020F0502020204030204" pitchFamily="34" charset="0"/>
              </a:rPr>
              <a:t>Replaced life expectancy pay-out with </a:t>
            </a:r>
            <a:r>
              <a:rPr lang="en-US" sz="2933" b="1" dirty="0">
                <a:latin typeface="Calibri" panose="020F0502020204030204" pitchFamily="34" charset="0"/>
                <a:cs typeface="Calibri" panose="020F0502020204030204" pitchFamily="34" charset="0"/>
              </a:rPr>
              <a:t>10-year payout </a:t>
            </a:r>
            <a:r>
              <a:rPr lang="en-US" sz="2933" dirty="0">
                <a:latin typeface="Calibri" panose="020F0502020204030204" pitchFamily="34" charset="0"/>
                <a:cs typeface="Calibri" panose="020F0502020204030204" pitchFamily="34" charset="0"/>
              </a:rPr>
              <a:t>for all BUT “</a:t>
            </a:r>
            <a:r>
              <a:rPr lang="en-US" sz="2933" i="1" dirty="0">
                <a:latin typeface="Calibri" panose="020F0502020204030204" pitchFamily="34" charset="0"/>
                <a:cs typeface="Calibri" panose="020F0502020204030204" pitchFamily="34" charset="0"/>
              </a:rPr>
              <a:t>eligible designated   beneficiaries</a:t>
            </a:r>
            <a:r>
              <a:rPr lang="en-US" sz="2933" dirty="0">
                <a:latin typeface="Calibri" panose="020F0502020204030204" pitchFamily="34" charset="0"/>
                <a:cs typeface="Calibri" panose="020F0502020204030204" pitchFamily="34" charset="0"/>
              </a:rPr>
              <a:t>”</a:t>
            </a:r>
          </a:p>
          <a:p>
            <a:pPr marL="457189" indent="-457189">
              <a:buAutoNum type="arabicParenBoth"/>
            </a:pPr>
            <a:r>
              <a:rPr lang="en-US" sz="2933" dirty="0">
                <a:latin typeface="Calibri" panose="020F0502020204030204" pitchFamily="34" charset="0"/>
                <a:cs typeface="Calibri" panose="020F0502020204030204" pitchFamily="34" charset="0"/>
              </a:rPr>
              <a:t>Surviving spouse</a:t>
            </a:r>
          </a:p>
          <a:p>
            <a:pPr marL="457189" indent="-457189">
              <a:buAutoNum type="arabicParenBoth"/>
            </a:pPr>
            <a:r>
              <a:rPr lang="en-US" sz="2933" dirty="0">
                <a:latin typeface="Calibri" panose="020F0502020204030204" pitchFamily="34" charset="0"/>
                <a:cs typeface="Calibri" panose="020F0502020204030204" pitchFamily="34" charset="0"/>
              </a:rPr>
              <a:t>Participant’s minor child</a:t>
            </a:r>
          </a:p>
          <a:p>
            <a:pPr marL="457189" indent="-457189">
              <a:buAutoNum type="arabicParenBoth"/>
            </a:pPr>
            <a:r>
              <a:rPr lang="en-US" sz="2933" dirty="0">
                <a:latin typeface="Calibri" panose="020F0502020204030204" pitchFamily="34" charset="0"/>
                <a:cs typeface="Calibri" panose="020F0502020204030204" pitchFamily="34" charset="0"/>
              </a:rPr>
              <a:t>Disabled beneficiary</a:t>
            </a:r>
          </a:p>
          <a:p>
            <a:pPr marL="457189" indent="-457189">
              <a:buAutoNum type="arabicParenBoth"/>
            </a:pPr>
            <a:r>
              <a:rPr lang="en-US" sz="2933" dirty="0">
                <a:latin typeface="Calibri" panose="020F0502020204030204" pitchFamily="34" charset="0"/>
                <a:cs typeface="Calibri" panose="020F0502020204030204" pitchFamily="34" charset="0"/>
              </a:rPr>
              <a:t>Chronically ill beneficiary</a:t>
            </a:r>
          </a:p>
          <a:p>
            <a:pPr marL="457189" indent="-457189">
              <a:buAutoNum type="arabicParenBoth"/>
            </a:pPr>
            <a:r>
              <a:rPr lang="en-US" sz="2933" dirty="0">
                <a:latin typeface="Calibri" panose="020F0502020204030204" pitchFamily="34" charset="0"/>
                <a:cs typeface="Calibri" panose="020F0502020204030204" pitchFamily="34" charset="0"/>
              </a:rPr>
              <a:t>Beneficiary less than 10   years younger than           participant</a:t>
            </a:r>
          </a:p>
        </p:txBody>
      </p:sp>
      <p:sp>
        <p:nvSpPr>
          <p:cNvPr id="6" name="TextBox 5"/>
          <p:cNvSpPr txBox="1"/>
          <p:nvPr/>
        </p:nvSpPr>
        <p:spPr>
          <a:xfrm>
            <a:off x="5170770" y="4379873"/>
            <a:ext cx="3635457" cy="995016"/>
          </a:xfrm>
          <a:prstGeom prst="rect">
            <a:avLst/>
          </a:prstGeom>
          <a:solidFill>
            <a:schemeClr val="accent5">
              <a:lumMod val="20000"/>
              <a:lumOff val="80000"/>
            </a:schemeClr>
          </a:solidFill>
          <a:ln w="38100">
            <a:solidFill>
              <a:schemeClr val="accent6">
                <a:lumMod val="75000"/>
              </a:schemeClr>
            </a:solidFill>
          </a:ln>
        </p:spPr>
        <p:txBody>
          <a:bodyPr wrap="square" rtlCol="0">
            <a:spAutoFit/>
          </a:bodyPr>
          <a:lstStyle/>
          <a:p>
            <a:r>
              <a:rPr lang="en-US" sz="2933" i="1" dirty="0">
                <a:latin typeface="Calibri" panose="020F0502020204030204" pitchFamily="34" charset="0"/>
                <a:cs typeface="Calibri" panose="020F0502020204030204" pitchFamily="34" charset="0"/>
              </a:rPr>
              <a:t>Notice 2023-54</a:t>
            </a:r>
            <a:r>
              <a:rPr lang="en-US" sz="2933" dirty="0">
                <a:latin typeface="Calibri" panose="020F0502020204030204" pitchFamily="34" charset="0"/>
                <a:cs typeface="Calibri" panose="020F0502020204030204" pitchFamily="34" charset="0"/>
              </a:rPr>
              <a:t>: and no penalty for 2023</a:t>
            </a:r>
            <a:endParaRPr lang="en-US" sz="2933" i="1" dirty="0">
              <a:latin typeface="Calibri" panose="020F0502020204030204" pitchFamily="34" charset="0"/>
              <a:cs typeface="Calibri" panose="020F0502020204030204" pitchFamily="34" charset="0"/>
            </a:endParaRPr>
          </a:p>
        </p:txBody>
      </p:sp>
      <p:sp>
        <p:nvSpPr>
          <p:cNvPr id="10" name="TextBox 9"/>
          <p:cNvSpPr txBox="1"/>
          <p:nvPr/>
        </p:nvSpPr>
        <p:spPr>
          <a:xfrm>
            <a:off x="5170609" y="2339440"/>
            <a:ext cx="3618012" cy="1897699"/>
          </a:xfrm>
          <a:prstGeom prst="rect">
            <a:avLst/>
          </a:prstGeom>
          <a:solidFill>
            <a:schemeClr val="accent4">
              <a:lumMod val="20000"/>
              <a:lumOff val="80000"/>
            </a:schemeClr>
          </a:solidFill>
          <a:ln w="38100">
            <a:solidFill>
              <a:schemeClr val="accent3">
                <a:lumMod val="75000"/>
              </a:schemeClr>
            </a:solidFill>
          </a:ln>
        </p:spPr>
        <p:txBody>
          <a:bodyPr wrap="square" rtlCol="0">
            <a:spAutoFit/>
          </a:bodyPr>
          <a:lstStyle/>
          <a:p>
            <a:r>
              <a:rPr lang="en-US" sz="2933" i="1" dirty="0">
                <a:latin typeface="Calibri" panose="020F0502020204030204" pitchFamily="34" charset="0"/>
                <a:cs typeface="Calibri" panose="020F0502020204030204" pitchFamily="34" charset="0"/>
              </a:rPr>
              <a:t>Notice 2022-53</a:t>
            </a:r>
            <a:r>
              <a:rPr lang="en-US" sz="2933" dirty="0">
                <a:latin typeface="Calibri" panose="020F0502020204030204" pitchFamily="34" charset="0"/>
                <a:cs typeface="Calibri" panose="020F0502020204030204" pitchFamily="34" charset="0"/>
              </a:rPr>
              <a:t>: no penalty where DB fails to take RMDs in 2021 or 2022</a:t>
            </a:r>
            <a:endParaRPr lang="en-US" sz="2933" i="1" dirty="0">
              <a:latin typeface="Calibri" panose="020F0502020204030204" pitchFamily="34" charset="0"/>
              <a:cs typeface="Calibri" panose="020F0502020204030204" pitchFamily="34" charset="0"/>
            </a:endParaRPr>
          </a:p>
        </p:txBody>
      </p:sp>
      <p:sp>
        <p:nvSpPr>
          <p:cNvPr id="11" name="TextBox 10"/>
          <p:cNvSpPr txBox="1"/>
          <p:nvPr/>
        </p:nvSpPr>
        <p:spPr>
          <a:xfrm>
            <a:off x="5170770" y="318493"/>
            <a:ext cx="3635457" cy="1897699"/>
          </a:xfrm>
          <a:prstGeom prst="rect">
            <a:avLst/>
          </a:prstGeom>
          <a:solidFill>
            <a:schemeClr val="accent5">
              <a:lumMod val="20000"/>
              <a:lumOff val="80000"/>
            </a:schemeClr>
          </a:solidFill>
          <a:ln w="38100">
            <a:solidFill>
              <a:schemeClr val="accent6">
                <a:lumMod val="75000"/>
              </a:schemeClr>
            </a:solidFill>
          </a:ln>
        </p:spPr>
        <p:txBody>
          <a:bodyPr wrap="square" rtlCol="0">
            <a:spAutoFit/>
          </a:bodyPr>
          <a:lstStyle/>
          <a:p>
            <a:r>
              <a:rPr lang="en-US" sz="2933" dirty="0">
                <a:latin typeface="Calibri" panose="020F0502020204030204" pitchFamily="34" charset="0"/>
                <a:cs typeface="Calibri" panose="020F0502020204030204" pitchFamily="34" charset="0"/>
              </a:rPr>
              <a:t>If participant started RMDs before death, DB must take RMDs in each of the 10 years!</a:t>
            </a:r>
          </a:p>
        </p:txBody>
      </p:sp>
      <p:sp>
        <p:nvSpPr>
          <p:cNvPr id="3" name="TextBox 2">
            <a:extLst>
              <a:ext uri="{FF2B5EF4-FFF2-40B4-BE49-F238E27FC236}">
                <a16:creationId xmlns:a16="http://schemas.microsoft.com/office/drawing/2014/main" id="{A73F13DC-E7EB-021A-9AD3-9FF4157B3DF2}"/>
              </a:ext>
            </a:extLst>
          </p:cNvPr>
          <p:cNvSpPr txBox="1"/>
          <p:nvPr/>
        </p:nvSpPr>
        <p:spPr>
          <a:xfrm>
            <a:off x="5170770" y="5534176"/>
            <a:ext cx="3635457" cy="995016"/>
          </a:xfrm>
          <a:prstGeom prst="rect">
            <a:avLst/>
          </a:prstGeom>
          <a:solidFill>
            <a:schemeClr val="accent4">
              <a:lumMod val="20000"/>
              <a:lumOff val="80000"/>
            </a:schemeClr>
          </a:solidFill>
          <a:ln w="38100">
            <a:solidFill>
              <a:schemeClr val="accent6">
                <a:lumMod val="75000"/>
              </a:schemeClr>
            </a:solidFill>
          </a:ln>
        </p:spPr>
        <p:txBody>
          <a:bodyPr wrap="square" rtlCol="0">
            <a:spAutoFit/>
          </a:bodyPr>
          <a:lstStyle/>
          <a:p>
            <a:r>
              <a:rPr lang="en-US" sz="2933" i="1" dirty="0">
                <a:latin typeface="Calibri" panose="020F0502020204030204" pitchFamily="34" charset="0"/>
                <a:cs typeface="Calibri" panose="020F0502020204030204" pitchFamily="34" charset="0"/>
              </a:rPr>
              <a:t>Notice 2024-35</a:t>
            </a:r>
            <a:r>
              <a:rPr lang="en-US" sz="2933" dirty="0">
                <a:latin typeface="Calibri" panose="020F0502020204030204" pitchFamily="34" charset="0"/>
                <a:cs typeface="Calibri" panose="020F0502020204030204" pitchFamily="34" charset="0"/>
              </a:rPr>
              <a:t>: and no penalty for 2024!</a:t>
            </a:r>
            <a:endParaRPr lang="en-US" sz="2933"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8207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out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out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236504"/>
            <a:ext cx="11617291" cy="6384992"/>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latin typeface="Calibri" panose="020F0502020204030204" pitchFamily="34" charset="0"/>
              <a:cs typeface="Calibri" panose="020F0502020204030204" pitchFamily="34" charset="0"/>
            </a:endParaRPr>
          </a:p>
        </p:txBody>
      </p:sp>
      <p:sp>
        <p:nvSpPr>
          <p:cNvPr id="14" name="Rectangle 13"/>
          <p:cNvSpPr/>
          <p:nvPr/>
        </p:nvSpPr>
        <p:spPr>
          <a:xfrm>
            <a:off x="8869033" y="0"/>
            <a:ext cx="26882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Calibri" panose="020F0502020204030204" pitchFamily="34" charset="0"/>
              <a:cs typeface="Calibri" panose="020F0502020204030204" pitchFamily="34" charset="0"/>
            </a:endParaRPr>
          </a:p>
        </p:txBody>
      </p:sp>
      <p:sp>
        <p:nvSpPr>
          <p:cNvPr id="20" name="Text Placeholder 1"/>
          <p:cNvSpPr txBox="1">
            <a:spLocks/>
          </p:cNvSpPr>
          <p:nvPr/>
        </p:nvSpPr>
        <p:spPr>
          <a:xfrm>
            <a:off x="8869033" y="937874"/>
            <a:ext cx="2792251" cy="5057089"/>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3467" b="1" dirty="0">
                <a:solidFill>
                  <a:schemeClr val="bg1"/>
                </a:solidFill>
                <a:latin typeface="Calibri" panose="020F0502020204030204" pitchFamily="34" charset="0"/>
                <a:cs typeface="Calibri" panose="020F0502020204030204" pitchFamily="34" charset="0"/>
              </a:rPr>
              <a:t>The</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S</a:t>
            </a:r>
            <a:r>
              <a:rPr lang="en-US" altLang="ko-KR" sz="3467" b="1" dirty="0">
                <a:solidFill>
                  <a:schemeClr val="bg1"/>
                </a:solidFill>
                <a:latin typeface="Calibri" panose="020F0502020204030204" pitchFamily="34" charset="0"/>
                <a:cs typeface="Calibri" panose="020F0502020204030204" pitchFamily="34" charset="0"/>
              </a:rPr>
              <a:t>etting</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E</a:t>
            </a:r>
            <a:r>
              <a:rPr lang="en-US" altLang="ko-KR" sz="3467" b="1" dirty="0">
                <a:solidFill>
                  <a:schemeClr val="bg1"/>
                </a:solidFill>
                <a:latin typeface="Calibri" panose="020F0502020204030204" pitchFamily="34" charset="0"/>
                <a:cs typeface="Calibri" panose="020F0502020204030204" pitchFamily="34" charset="0"/>
              </a:rPr>
              <a:t>very</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C</a:t>
            </a:r>
            <a:r>
              <a:rPr lang="en-US" altLang="ko-KR" sz="3467" b="1" dirty="0">
                <a:solidFill>
                  <a:schemeClr val="bg1"/>
                </a:solidFill>
                <a:latin typeface="Calibri" panose="020F0502020204030204" pitchFamily="34" charset="0"/>
                <a:cs typeface="Calibri" panose="020F0502020204030204" pitchFamily="34" charset="0"/>
              </a:rPr>
              <a:t>ommunity</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U</a:t>
            </a:r>
            <a:r>
              <a:rPr lang="en-US" altLang="ko-KR" sz="3467" b="1" dirty="0">
                <a:solidFill>
                  <a:schemeClr val="bg1"/>
                </a:solidFill>
                <a:latin typeface="Calibri" panose="020F0502020204030204" pitchFamily="34" charset="0"/>
                <a:cs typeface="Calibri" panose="020F0502020204030204" pitchFamily="34" charset="0"/>
              </a:rPr>
              <a:t>p for</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R</a:t>
            </a:r>
            <a:r>
              <a:rPr lang="en-US" altLang="ko-KR" sz="3467" b="1" dirty="0">
                <a:solidFill>
                  <a:schemeClr val="bg1"/>
                </a:solidFill>
                <a:latin typeface="Calibri" panose="020F0502020204030204" pitchFamily="34" charset="0"/>
                <a:cs typeface="Calibri" panose="020F0502020204030204" pitchFamily="34" charset="0"/>
              </a:rPr>
              <a:t>etirement</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E</a:t>
            </a:r>
            <a:r>
              <a:rPr lang="en-US" altLang="ko-KR" sz="3467" b="1" dirty="0">
                <a:solidFill>
                  <a:schemeClr val="bg1"/>
                </a:solidFill>
                <a:latin typeface="Calibri" panose="020F0502020204030204" pitchFamily="34" charset="0"/>
                <a:cs typeface="Calibri" panose="020F0502020204030204" pitchFamily="34" charset="0"/>
              </a:rPr>
              <a:t>nhancement</a:t>
            </a:r>
          </a:p>
          <a:p>
            <a:pPr marL="0" indent="0">
              <a:buNone/>
            </a:pPr>
            <a:r>
              <a:rPr lang="en-US" altLang="ko-KR" sz="3467" b="1" dirty="0">
                <a:solidFill>
                  <a:schemeClr val="bg1"/>
                </a:solidFill>
                <a:latin typeface="Calibri" panose="020F0502020204030204" pitchFamily="34" charset="0"/>
                <a:cs typeface="Calibri" panose="020F0502020204030204" pitchFamily="34" charset="0"/>
              </a:rPr>
              <a:t>Act</a:t>
            </a:r>
            <a:r>
              <a:rPr lang="ko-KR" altLang="en-US" sz="3467" b="1" dirty="0">
                <a:solidFill>
                  <a:schemeClr val="tx2">
                    <a:lumMod val="75000"/>
                  </a:schemeClr>
                </a:solidFill>
                <a:latin typeface="Calibri" panose="020F0502020204030204" pitchFamily="34" charset="0"/>
                <a:cs typeface="Calibri" panose="020F0502020204030204" pitchFamily="34" charset="0"/>
              </a:rPr>
              <a:t> </a:t>
            </a:r>
            <a:endParaRPr lang="en-US" altLang="ko-KR" sz="3467" b="1" dirty="0">
              <a:solidFill>
                <a:schemeClr val="bg1"/>
              </a:solidFill>
              <a:latin typeface="Calibri" panose="020F0502020204030204" pitchFamily="34" charset="0"/>
              <a:cs typeface="Calibri" panose="020F0502020204030204" pitchFamily="34" charset="0"/>
            </a:endParaRPr>
          </a:p>
        </p:txBody>
      </p:sp>
      <p:sp>
        <p:nvSpPr>
          <p:cNvPr id="2" name="TextBox 1"/>
          <p:cNvSpPr txBox="1"/>
          <p:nvPr/>
        </p:nvSpPr>
        <p:spPr>
          <a:xfrm>
            <a:off x="423318" y="711818"/>
            <a:ext cx="8341763" cy="5509200"/>
          </a:xfrm>
          <a:prstGeom prst="rect">
            <a:avLst/>
          </a:prstGeom>
          <a:solidFill>
            <a:schemeClr val="accent4">
              <a:lumMod val="20000"/>
              <a:lumOff val="80000"/>
            </a:schemeClr>
          </a:solidFill>
          <a:ln w="38100">
            <a:solidFill>
              <a:schemeClr val="accent3">
                <a:lumMod val="75000"/>
              </a:schemeClr>
            </a:solidFill>
          </a:ln>
        </p:spPr>
        <p:txBody>
          <a:bodyPr wrap="square" rtlCol="0">
            <a:spAutoFit/>
          </a:bodyPr>
          <a:lstStyle/>
          <a:p>
            <a:r>
              <a:rPr lang="en-US" sz="3200" dirty="0">
                <a:latin typeface="Calibri" panose="020F0502020204030204" pitchFamily="34" charset="0"/>
                <a:cs typeface="Calibri" panose="020F0502020204030204" pitchFamily="34" charset="0"/>
              </a:rPr>
              <a:t>“This relief does not require taxpayers to make up missed required minimum distributions nor does it permit taxpayers to extend the 10-year deadline by which a full distribution is required to be made. For example, if an employee died in 2020, then in 2025, there are six years remaining in the 10-year period without regard to whether the designated beneficiary took distributions in 2021, 2022, 2023, or 2024. In 2030, the designated beneficiary must take a distribution of the remaining account balance.”</a:t>
            </a:r>
          </a:p>
        </p:txBody>
      </p:sp>
    </p:spTree>
    <p:extLst>
      <p:ext uri="{BB962C8B-B14F-4D97-AF65-F5344CB8AC3E}">
        <p14:creationId xmlns:p14="http://schemas.microsoft.com/office/powerpoint/2010/main" val="2977384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236504"/>
            <a:ext cx="11617291" cy="6384992"/>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latin typeface="Calibri" panose="020F0502020204030204" pitchFamily="34" charset="0"/>
              <a:cs typeface="Calibri" panose="020F0502020204030204" pitchFamily="34" charset="0"/>
            </a:endParaRPr>
          </a:p>
        </p:txBody>
      </p:sp>
      <p:sp>
        <p:nvSpPr>
          <p:cNvPr id="14" name="Rectangle 13"/>
          <p:cNvSpPr/>
          <p:nvPr/>
        </p:nvSpPr>
        <p:spPr>
          <a:xfrm>
            <a:off x="8869033" y="0"/>
            <a:ext cx="26882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Calibri" panose="020F0502020204030204" pitchFamily="34" charset="0"/>
              <a:cs typeface="Calibri" panose="020F0502020204030204" pitchFamily="34" charset="0"/>
            </a:endParaRPr>
          </a:p>
        </p:txBody>
      </p:sp>
      <p:sp>
        <p:nvSpPr>
          <p:cNvPr id="20" name="Text Placeholder 1"/>
          <p:cNvSpPr txBox="1">
            <a:spLocks/>
          </p:cNvSpPr>
          <p:nvPr/>
        </p:nvSpPr>
        <p:spPr>
          <a:xfrm>
            <a:off x="8869033" y="937874"/>
            <a:ext cx="2792251" cy="5057089"/>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3467" b="1" dirty="0">
                <a:solidFill>
                  <a:schemeClr val="bg1"/>
                </a:solidFill>
                <a:latin typeface="Calibri" panose="020F0502020204030204" pitchFamily="34" charset="0"/>
                <a:cs typeface="Calibri" panose="020F0502020204030204" pitchFamily="34" charset="0"/>
              </a:rPr>
              <a:t>The</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S</a:t>
            </a:r>
            <a:r>
              <a:rPr lang="en-US" altLang="ko-KR" sz="3467" b="1" dirty="0">
                <a:solidFill>
                  <a:schemeClr val="bg1"/>
                </a:solidFill>
                <a:latin typeface="Calibri" panose="020F0502020204030204" pitchFamily="34" charset="0"/>
                <a:cs typeface="Calibri" panose="020F0502020204030204" pitchFamily="34" charset="0"/>
              </a:rPr>
              <a:t>etting</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E</a:t>
            </a:r>
            <a:r>
              <a:rPr lang="en-US" altLang="ko-KR" sz="3467" b="1" dirty="0">
                <a:solidFill>
                  <a:schemeClr val="bg1"/>
                </a:solidFill>
                <a:latin typeface="Calibri" panose="020F0502020204030204" pitchFamily="34" charset="0"/>
                <a:cs typeface="Calibri" panose="020F0502020204030204" pitchFamily="34" charset="0"/>
              </a:rPr>
              <a:t>very</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C</a:t>
            </a:r>
            <a:r>
              <a:rPr lang="en-US" altLang="ko-KR" sz="3467" b="1" dirty="0">
                <a:solidFill>
                  <a:schemeClr val="bg1"/>
                </a:solidFill>
                <a:latin typeface="Calibri" panose="020F0502020204030204" pitchFamily="34" charset="0"/>
                <a:cs typeface="Calibri" panose="020F0502020204030204" pitchFamily="34" charset="0"/>
              </a:rPr>
              <a:t>ommunity</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U</a:t>
            </a:r>
            <a:r>
              <a:rPr lang="en-US" altLang="ko-KR" sz="3467" b="1" dirty="0">
                <a:solidFill>
                  <a:schemeClr val="bg1"/>
                </a:solidFill>
                <a:latin typeface="Calibri" panose="020F0502020204030204" pitchFamily="34" charset="0"/>
                <a:cs typeface="Calibri" panose="020F0502020204030204" pitchFamily="34" charset="0"/>
              </a:rPr>
              <a:t>p for</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R</a:t>
            </a:r>
            <a:r>
              <a:rPr lang="en-US" altLang="ko-KR" sz="3467" b="1" dirty="0">
                <a:solidFill>
                  <a:schemeClr val="bg1"/>
                </a:solidFill>
                <a:latin typeface="Calibri" panose="020F0502020204030204" pitchFamily="34" charset="0"/>
                <a:cs typeface="Calibri" panose="020F0502020204030204" pitchFamily="34" charset="0"/>
              </a:rPr>
              <a:t>etirement</a:t>
            </a:r>
          </a:p>
          <a:p>
            <a:pPr marL="0" indent="0">
              <a:buNone/>
            </a:pPr>
            <a:r>
              <a:rPr lang="en-US" altLang="ko-KR" sz="3467" b="1" dirty="0">
                <a:solidFill>
                  <a:srgbClr val="FFFF00"/>
                </a:solidFill>
                <a:latin typeface="Calibri" panose="020F0502020204030204" pitchFamily="34" charset="0"/>
                <a:cs typeface="Calibri" panose="020F0502020204030204" pitchFamily="34" charset="0"/>
              </a:rPr>
              <a:t>E</a:t>
            </a:r>
            <a:r>
              <a:rPr lang="en-US" altLang="ko-KR" sz="3467" b="1" dirty="0">
                <a:solidFill>
                  <a:schemeClr val="bg1"/>
                </a:solidFill>
                <a:latin typeface="Calibri" panose="020F0502020204030204" pitchFamily="34" charset="0"/>
                <a:cs typeface="Calibri" panose="020F0502020204030204" pitchFamily="34" charset="0"/>
              </a:rPr>
              <a:t>nhancement</a:t>
            </a:r>
          </a:p>
          <a:p>
            <a:pPr marL="0" indent="0">
              <a:buNone/>
            </a:pPr>
            <a:r>
              <a:rPr lang="en-US" altLang="ko-KR" sz="3467" b="1" dirty="0">
                <a:solidFill>
                  <a:schemeClr val="bg1"/>
                </a:solidFill>
                <a:latin typeface="Calibri" panose="020F0502020204030204" pitchFamily="34" charset="0"/>
                <a:cs typeface="Calibri" panose="020F0502020204030204" pitchFamily="34" charset="0"/>
              </a:rPr>
              <a:t>Act</a:t>
            </a:r>
            <a:r>
              <a:rPr lang="ko-KR" altLang="en-US" sz="3467" b="1" dirty="0">
                <a:solidFill>
                  <a:schemeClr val="tx2">
                    <a:lumMod val="75000"/>
                  </a:schemeClr>
                </a:solidFill>
                <a:latin typeface="Calibri" panose="020F0502020204030204" pitchFamily="34" charset="0"/>
                <a:cs typeface="Calibri" panose="020F0502020204030204" pitchFamily="34" charset="0"/>
              </a:rPr>
              <a:t> </a:t>
            </a:r>
            <a:endParaRPr lang="en-US" altLang="ko-KR" sz="3467" b="1" dirty="0">
              <a:solidFill>
                <a:schemeClr val="bg1"/>
              </a:solidFill>
              <a:latin typeface="Calibri" panose="020F0502020204030204" pitchFamily="34" charset="0"/>
              <a:cs typeface="Calibri" panose="020F0502020204030204" pitchFamily="34" charset="0"/>
            </a:endParaRPr>
          </a:p>
        </p:txBody>
      </p:sp>
      <p:graphicFrame>
        <p:nvGraphicFramePr>
          <p:cNvPr id="3" name="Table 3">
            <a:extLst>
              <a:ext uri="{FF2B5EF4-FFF2-40B4-BE49-F238E27FC236}">
                <a16:creationId xmlns:a16="http://schemas.microsoft.com/office/drawing/2014/main" id="{4E8E14FB-325A-4345-A822-1F1E662DE25A}"/>
              </a:ext>
            </a:extLst>
          </p:cNvPr>
          <p:cNvGraphicFramePr>
            <a:graphicFrameLocks noGrp="1"/>
          </p:cNvGraphicFramePr>
          <p:nvPr>
            <p:extLst>
              <p:ext uri="{D42A27DB-BD31-4B8C-83A1-F6EECF244321}">
                <p14:modId xmlns:p14="http://schemas.microsoft.com/office/powerpoint/2010/main" val="2700709353"/>
              </p:ext>
            </p:extLst>
          </p:nvPr>
        </p:nvGraphicFramePr>
        <p:xfrm>
          <a:off x="514195" y="381000"/>
          <a:ext cx="8127999" cy="6096000"/>
        </p:xfrm>
        <a:graphic>
          <a:graphicData uri="http://schemas.openxmlformats.org/drawingml/2006/table">
            <a:tbl>
              <a:tblPr firstRow="1" bandRow="1">
                <a:tableStyleId>{00A15C55-8517-42AA-B614-E9B94910E393}</a:tableStyleId>
              </a:tblPr>
              <a:tblGrid>
                <a:gridCol w="1875414">
                  <a:extLst>
                    <a:ext uri="{9D8B030D-6E8A-4147-A177-3AD203B41FA5}">
                      <a16:colId xmlns:a16="http://schemas.microsoft.com/office/drawing/2014/main" val="800228731"/>
                    </a:ext>
                  </a:extLst>
                </a:gridCol>
                <a:gridCol w="1883228">
                  <a:extLst>
                    <a:ext uri="{9D8B030D-6E8A-4147-A177-3AD203B41FA5}">
                      <a16:colId xmlns:a16="http://schemas.microsoft.com/office/drawing/2014/main" val="952366193"/>
                    </a:ext>
                  </a:extLst>
                </a:gridCol>
                <a:gridCol w="4369357">
                  <a:extLst>
                    <a:ext uri="{9D8B030D-6E8A-4147-A177-3AD203B41FA5}">
                      <a16:colId xmlns:a16="http://schemas.microsoft.com/office/drawing/2014/main" val="3700797936"/>
                    </a:ext>
                  </a:extLst>
                </a:gridCol>
              </a:tblGrid>
              <a:tr h="370840">
                <a:tc>
                  <a:txBody>
                    <a:bodyPr/>
                    <a:lstStyle/>
                    <a:p>
                      <a:r>
                        <a:rPr lang="en-US" sz="2600" dirty="0">
                          <a:solidFill>
                            <a:schemeClr val="tx1"/>
                          </a:solidFill>
                        </a:rPr>
                        <a:t>Participant Dies</a:t>
                      </a:r>
                    </a:p>
                  </a:txBody>
                  <a:tcPr anchor="ctr"/>
                </a:tc>
                <a:tc>
                  <a:txBody>
                    <a:bodyPr/>
                    <a:lstStyle/>
                    <a:p>
                      <a:r>
                        <a:rPr lang="en-US" sz="2600" dirty="0">
                          <a:solidFill>
                            <a:schemeClr val="tx1"/>
                          </a:solidFill>
                        </a:rPr>
                        <a:t>Named Beneficiary</a:t>
                      </a:r>
                    </a:p>
                  </a:txBody>
                  <a:tcPr anchor="ctr"/>
                </a:tc>
                <a:tc>
                  <a:txBody>
                    <a:bodyPr/>
                    <a:lstStyle/>
                    <a:p>
                      <a:r>
                        <a:rPr lang="en-US" sz="2600" dirty="0">
                          <a:solidFill>
                            <a:schemeClr val="tx1"/>
                          </a:solidFill>
                        </a:rPr>
                        <a:t>Applicable Withdrawal Rule</a:t>
                      </a:r>
                    </a:p>
                  </a:txBody>
                  <a:tcPr anchor="ctr"/>
                </a:tc>
                <a:extLst>
                  <a:ext uri="{0D108BD9-81ED-4DB2-BD59-A6C34878D82A}">
                    <a16:rowId xmlns:a16="http://schemas.microsoft.com/office/drawing/2014/main" val="3963285606"/>
                  </a:ext>
                </a:extLst>
              </a:tr>
              <a:tr h="370840">
                <a:tc>
                  <a:txBody>
                    <a:bodyPr/>
                    <a:lstStyle/>
                    <a:p>
                      <a:r>
                        <a:rPr lang="en-US" sz="2600" dirty="0">
                          <a:solidFill>
                            <a:schemeClr val="tx1"/>
                          </a:solidFill>
                        </a:rPr>
                        <a:t>Before RBD</a:t>
                      </a:r>
                    </a:p>
                  </a:txBody>
                  <a:tcPr anchor="ctr"/>
                </a:tc>
                <a:tc>
                  <a:txBody>
                    <a:bodyPr/>
                    <a:lstStyle/>
                    <a:p>
                      <a:r>
                        <a:rPr lang="en-US" sz="2600" dirty="0">
                          <a:solidFill>
                            <a:schemeClr val="tx1"/>
                          </a:solidFill>
                        </a:rPr>
                        <a:t>-none-</a:t>
                      </a:r>
                    </a:p>
                  </a:txBody>
                  <a:tcPr anchor="ctr"/>
                </a:tc>
                <a:tc>
                  <a:txBody>
                    <a:bodyPr/>
                    <a:lstStyle/>
                    <a:p>
                      <a:r>
                        <a:rPr lang="en-US" sz="2600" dirty="0">
                          <a:solidFill>
                            <a:schemeClr val="tx1"/>
                          </a:solidFill>
                        </a:rPr>
                        <a:t>Anytime within 5 years</a:t>
                      </a:r>
                    </a:p>
                  </a:txBody>
                  <a:tcPr anchor="ctr"/>
                </a:tc>
                <a:extLst>
                  <a:ext uri="{0D108BD9-81ED-4DB2-BD59-A6C34878D82A}">
                    <a16:rowId xmlns:a16="http://schemas.microsoft.com/office/drawing/2014/main" val="2833420182"/>
                  </a:ext>
                </a:extLst>
              </a:tr>
              <a:tr h="370840">
                <a:tc>
                  <a:txBody>
                    <a:bodyPr/>
                    <a:lstStyle/>
                    <a:p>
                      <a:r>
                        <a:rPr lang="en-US" sz="2600" dirty="0">
                          <a:solidFill>
                            <a:schemeClr val="tx1"/>
                          </a:solidFill>
                        </a:rPr>
                        <a:t>Before RBD</a:t>
                      </a:r>
                    </a:p>
                  </a:txBody>
                  <a:tcPr anchor="ctr"/>
                </a:tc>
                <a:tc>
                  <a:txBody>
                    <a:bodyPr/>
                    <a:lstStyle/>
                    <a:p>
                      <a:r>
                        <a:rPr lang="en-US" sz="2600" dirty="0">
                          <a:solidFill>
                            <a:schemeClr val="tx1"/>
                          </a:solidFill>
                        </a:rPr>
                        <a:t>Designated Beneficiary</a:t>
                      </a:r>
                    </a:p>
                  </a:txBody>
                  <a:tcPr anchor="ctr"/>
                </a:tc>
                <a:tc>
                  <a:txBody>
                    <a:bodyPr/>
                    <a:lstStyle/>
                    <a:p>
                      <a:r>
                        <a:rPr lang="en-US" sz="2600" dirty="0">
                          <a:solidFill>
                            <a:schemeClr val="tx1"/>
                          </a:solidFill>
                        </a:rPr>
                        <a:t>Anytime within 10 years</a:t>
                      </a:r>
                    </a:p>
                  </a:txBody>
                  <a:tcPr anchor="ctr"/>
                </a:tc>
                <a:extLst>
                  <a:ext uri="{0D108BD9-81ED-4DB2-BD59-A6C34878D82A}">
                    <a16:rowId xmlns:a16="http://schemas.microsoft.com/office/drawing/2014/main" val="2959662896"/>
                  </a:ext>
                </a:extLst>
              </a:tr>
              <a:tr h="370840">
                <a:tc>
                  <a:txBody>
                    <a:bodyPr/>
                    <a:lstStyle/>
                    <a:p>
                      <a:r>
                        <a:rPr lang="en-US" sz="2600" dirty="0">
                          <a:solidFill>
                            <a:schemeClr val="tx1"/>
                          </a:solidFill>
                        </a:rPr>
                        <a:t>After RBD</a:t>
                      </a:r>
                    </a:p>
                  </a:txBody>
                  <a:tcPr anchor="ctr"/>
                </a:tc>
                <a:tc>
                  <a:txBody>
                    <a:bodyPr/>
                    <a:lstStyle/>
                    <a:p>
                      <a:r>
                        <a:rPr lang="en-US" sz="2600" dirty="0">
                          <a:solidFill>
                            <a:schemeClr val="tx1"/>
                          </a:solidFill>
                        </a:rPr>
                        <a:t>-none-</a:t>
                      </a:r>
                    </a:p>
                  </a:txBody>
                  <a:tcPr anchor="ctr"/>
                </a:tc>
                <a:tc>
                  <a:txBody>
                    <a:bodyPr/>
                    <a:lstStyle/>
                    <a:p>
                      <a:r>
                        <a:rPr lang="en-US" sz="2600" dirty="0">
                          <a:solidFill>
                            <a:schemeClr val="tx1"/>
                          </a:solidFill>
                        </a:rPr>
                        <a:t>Over participant’s “life expectancy”</a:t>
                      </a:r>
                    </a:p>
                  </a:txBody>
                  <a:tcPr anchor="ctr"/>
                </a:tc>
                <a:extLst>
                  <a:ext uri="{0D108BD9-81ED-4DB2-BD59-A6C34878D82A}">
                    <a16:rowId xmlns:a16="http://schemas.microsoft.com/office/drawing/2014/main" val="2716384989"/>
                  </a:ext>
                </a:extLst>
              </a:tr>
              <a:tr h="370840">
                <a:tc>
                  <a:txBody>
                    <a:bodyPr/>
                    <a:lstStyle/>
                    <a:p>
                      <a:r>
                        <a:rPr lang="en-US" sz="2600" dirty="0">
                          <a:solidFill>
                            <a:schemeClr val="tx1"/>
                          </a:solidFill>
                        </a:rPr>
                        <a:t>After RBD</a:t>
                      </a:r>
                    </a:p>
                  </a:txBody>
                  <a:tcPr anchor="ctr"/>
                </a:tc>
                <a:tc>
                  <a:txBody>
                    <a:bodyPr/>
                    <a:lstStyle/>
                    <a:p>
                      <a:r>
                        <a:rPr lang="en-US" sz="2600" dirty="0">
                          <a:solidFill>
                            <a:schemeClr val="tx1"/>
                          </a:solidFill>
                        </a:rPr>
                        <a:t>Designated Beneficiary</a:t>
                      </a:r>
                    </a:p>
                  </a:txBody>
                  <a:tcPr anchor="ctr"/>
                </a:tc>
                <a:tc>
                  <a:txBody>
                    <a:bodyPr/>
                    <a:lstStyle/>
                    <a:p>
                      <a:r>
                        <a:rPr lang="en-US" sz="2600" dirty="0">
                          <a:solidFill>
                            <a:schemeClr val="tx1"/>
                          </a:solidFill>
                        </a:rPr>
                        <a:t>Annually over years 1 – 9 based on beneficiary’s life expectancy, then balance in year 10</a:t>
                      </a:r>
                    </a:p>
                  </a:txBody>
                  <a:tcPr anchor="ctr"/>
                </a:tc>
                <a:extLst>
                  <a:ext uri="{0D108BD9-81ED-4DB2-BD59-A6C34878D82A}">
                    <a16:rowId xmlns:a16="http://schemas.microsoft.com/office/drawing/2014/main" val="1803304865"/>
                  </a:ext>
                </a:extLst>
              </a:tr>
              <a:tr h="370840">
                <a:tc>
                  <a:txBody>
                    <a:bodyPr/>
                    <a:lstStyle/>
                    <a:p>
                      <a:r>
                        <a:rPr lang="en-US" sz="2600" dirty="0">
                          <a:solidFill>
                            <a:schemeClr val="tx1"/>
                          </a:solidFill>
                        </a:rPr>
                        <a:t>Before or after RBD</a:t>
                      </a:r>
                    </a:p>
                  </a:txBody>
                  <a:tcPr anchor="ctr"/>
                </a:tc>
                <a:tc>
                  <a:txBody>
                    <a:bodyPr/>
                    <a:lstStyle/>
                    <a:p>
                      <a:r>
                        <a:rPr lang="en-US" sz="2600" dirty="0">
                          <a:solidFill>
                            <a:schemeClr val="tx1"/>
                          </a:solidFill>
                        </a:rPr>
                        <a:t>Eligible Designated Beneficiary</a:t>
                      </a:r>
                    </a:p>
                  </a:txBody>
                  <a:tcPr anchor="ctr"/>
                </a:tc>
                <a:tc>
                  <a:txBody>
                    <a:bodyPr/>
                    <a:lstStyle/>
                    <a:p>
                      <a:r>
                        <a:rPr lang="en-US" sz="2600" dirty="0">
                          <a:solidFill>
                            <a:schemeClr val="tx1"/>
                          </a:solidFill>
                        </a:rPr>
                        <a:t>Over beneficiary’s life expectancy</a:t>
                      </a:r>
                    </a:p>
                  </a:txBody>
                  <a:tcPr anchor="ctr"/>
                </a:tc>
                <a:extLst>
                  <a:ext uri="{0D108BD9-81ED-4DB2-BD59-A6C34878D82A}">
                    <a16:rowId xmlns:a16="http://schemas.microsoft.com/office/drawing/2014/main" val="1740878286"/>
                  </a:ext>
                </a:extLst>
              </a:tr>
            </a:tbl>
          </a:graphicData>
        </a:graphic>
      </p:graphicFrame>
    </p:spTree>
    <p:extLst>
      <p:ext uri="{BB962C8B-B14F-4D97-AF65-F5344CB8AC3E}">
        <p14:creationId xmlns:p14="http://schemas.microsoft.com/office/powerpoint/2010/main" val="282108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1035">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7" name="Group 1036">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038" name="Oval 1037">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Oval 1038">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Oval 1039">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2" name="Oval 1041">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Oval 1042">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5" name="Rectangle 1044">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7" name="Group 1046">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1048" name="Straight Connector 1047">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28" name="Picture 4" descr="14,289 Reimbursement Images, Stock Photos, 3D objects, &amp; Vectors |  Shutterstock">
            <a:extLst>
              <a:ext uri="{FF2B5EF4-FFF2-40B4-BE49-F238E27FC236}">
                <a16:creationId xmlns:a16="http://schemas.microsoft.com/office/drawing/2014/main" id="{690384FD-AF5D-68D0-0B4F-34DE4E44D3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84" r="1" b="7897"/>
          <a:stretch/>
        </p:blipFill>
        <p:spPr bwMode="auto">
          <a:xfrm>
            <a:off x="626590" y="317578"/>
            <a:ext cx="10851111" cy="3508437"/>
          </a:xfrm>
          <a:prstGeom prst="rect">
            <a:avLst/>
          </a:prstGeom>
          <a:noFill/>
          <a:extLst>
            <a:ext uri="{909E8E84-426E-40DD-AFC4-6F175D3DCCD1}">
              <a14:hiddenFill xmlns:a14="http://schemas.microsoft.com/office/drawing/2010/main">
                <a:solidFill>
                  <a:srgbClr val="FFFFFF"/>
                </a:solidFill>
              </a14:hiddenFill>
            </a:ext>
          </a:extLst>
        </p:spPr>
      </p:pic>
      <p:grpSp>
        <p:nvGrpSpPr>
          <p:cNvPr id="1053" name="Group 1052">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1054" name="Straight Connector 1053">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059" name="Rectangle 105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1" name="Group 106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62" name="Straight Connector 106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A55AAD3-B990-A64E-67C6-37F72006B453}"/>
              </a:ext>
            </a:extLst>
          </p:cNvPr>
          <p:cNvSpPr>
            <a:spLocks noGrp="1"/>
          </p:cNvSpPr>
          <p:nvPr>
            <p:ph type="title"/>
          </p:nvPr>
        </p:nvSpPr>
        <p:spPr>
          <a:xfrm>
            <a:off x="457443" y="4081842"/>
            <a:ext cx="4569060" cy="2129586"/>
          </a:xfrm>
          <a:noFill/>
        </p:spPr>
        <p:txBody>
          <a:bodyPr anchor="t">
            <a:normAutofit/>
          </a:bodyPr>
          <a:lstStyle/>
          <a:p>
            <a:r>
              <a:rPr lang="en-US" b="1" dirty="0">
                <a:solidFill>
                  <a:schemeClr val="bg1"/>
                </a:solidFill>
                <a:latin typeface="+mn-lt"/>
              </a:rPr>
              <a:t>Chief Counsel Memo 202352018      (12/29/2023)</a:t>
            </a:r>
          </a:p>
        </p:txBody>
      </p:sp>
      <p:sp>
        <p:nvSpPr>
          <p:cNvPr id="3" name="Content Placeholder 2">
            <a:extLst>
              <a:ext uri="{FF2B5EF4-FFF2-40B4-BE49-F238E27FC236}">
                <a16:creationId xmlns:a16="http://schemas.microsoft.com/office/drawing/2014/main" id="{841C540E-D29B-3AD3-9D2C-1D14551E73D4}"/>
              </a:ext>
            </a:extLst>
          </p:cNvPr>
          <p:cNvSpPr>
            <a:spLocks noGrp="1"/>
          </p:cNvSpPr>
          <p:nvPr>
            <p:ph idx="1"/>
          </p:nvPr>
        </p:nvSpPr>
        <p:spPr>
          <a:xfrm>
            <a:off x="4747175" y="3994925"/>
            <a:ext cx="6677577" cy="2592561"/>
          </a:xfrm>
          <a:noFill/>
        </p:spPr>
        <p:txBody>
          <a:bodyPr anchor="t">
            <a:normAutofit lnSpcReduction="10000"/>
          </a:bodyPr>
          <a:lstStyle/>
          <a:p>
            <a:pPr marL="0" indent="0" algn="r">
              <a:buNone/>
            </a:pPr>
            <a:r>
              <a:rPr lang="en-US"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modification to add the tax reimbursement clause will constitute a taxable gift by the trust beneficiaries because the addition of a discretionary power to distribute income and principal to the grantor is a relinquishment of a portion of the beneficiaries’ interest in the trust.”</a:t>
            </a:r>
          </a:p>
          <a:p>
            <a:pPr algn="r"/>
            <a:endParaRPr lang="en-US" dirty="0">
              <a:solidFill>
                <a:schemeClr val="bg1"/>
              </a:solidFill>
            </a:endParaRPr>
          </a:p>
        </p:txBody>
      </p:sp>
    </p:spTree>
    <p:extLst>
      <p:ext uri="{BB962C8B-B14F-4D97-AF65-F5344CB8AC3E}">
        <p14:creationId xmlns:p14="http://schemas.microsoft.com/office/powerpoint/2010/main" val="203286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o Read And Trade An Options Alert">
            <a:extLst>
              <a:ext uri="{FF2B5EF4-FFF2-40B4-BE49-F238E27FC236}">
                <a16:creationId xmlns:a16="http://schemas.microsoft.com/office/drawing/2014/main" id="{159CFB51-CC7B-3802-2FC9-C2FB5D83B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685" y="3857171"/>
            <a:ext cx="4501243" cy="30008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F0E0047-0F7E-7203-010E-770199BFF711}"/>
              </a:ext>
            </a:extLst>
          </p:cNvPr>
          <p:cNvSpPr>
            <a:spLocks noGrp="1"/>
          </p:cNvSpPr>
          <p:nvPr>
            <p:ph type="title"/>
          </p:nvPr>
        </p:nvSpPr>
        <p:spPr>
          <a:xfrm>
            <a:off x="130629" y="119743"/>
            <a:ext cx="11669485" cy="2231571"/>
          </a:xfrm>
        </p:spPr>
        <p:txBody>
          <a:bodyPr>
            <a:normAutofit/>
          </a:bodyPr>
          <a:lstStyle/>
          <a:p>
            <a:pPr algn="ctr">
              <a:lnSpc>
                <a:spcPct val="150000"/>
              </a:lnSpc>
              <a:spcBef>
                <a:spcPts val="0"/>
              </a:spcBef>
            </a:pPr>
            <a:r>
              <a:rPr lang="en-US" b="1" dirty="0"/>
              <a:t>Exercise of Stock Options Might be Taxable Gift</a:t>
            </a:r>
            <a:br>
              <a:rPr lang="en-US" b="1" dirty="0"/>
            </a:br>
            <a:r>
              <a:rPr lang="en-US" b="1" i="1" dirty="0"/>
              <a:t>Huffman v. Commissioner</a:t>
            </a:r>
            <a:r>
              <a:rPr lang="en-US" b="1" dirty="0"/>
              <a:t>, T.C. Memo. 2024-12</a:t>
            </a:r>
            <a:endParaRPr lang="en-US" b="1" i="1" dirty="0"/>
          </a:p>
        </p:txBody>
      </p:sp>
      <p:sp>
        <p:nvSpPr>
          <p:cNvPr id="3" name="Content Placeholder 2">
            <a:extLst>
              <a:ext uri="{FF2B5EF4-FFF2-40B4-BE49-F238E27FC236}">
                <a16:creationId xmlns:a16="http://schemas.microsoft.com/office/drawing/2014/main" id="{B5D42147-1510-076B-69A6-2C97C041653B}"/>
              </a:ext>
            </a:extLst>
          </p:cNvPr>
          <p:cNvSpPr>
            <a:spLocks noGrp="1"/>
          </p:cNvSpPr>
          <p:nvPr>
            <p:ph idx="1"/>
          </p:nvPr>
        </p:nvSpPr>
        <p:spPr>
          <a:xfrm>
            <a:off x="228599" y="2544876"/>
            <a:ext cx="11473543" cy="3640592"/>
          </a:xfrm>
        </p:spPr>
        <p:txBody>
          <a:bodyPr/>
          <a:lstStyle/>
          <a:p>
            <a:r>
              <a:rPr lang="en-US" u="sng" dirty="0"/>
              <a:t>1993</a:t>
            </a:r>
            <a:r>
              <a:rPr lang="en-US" dirty="0"/>
              <a:t>: Son pays $4 to parents for options to buy ~56% of stock in closely-held company at a price of $5 million</a:t>
            </a:r>
          </a:p>
          <a:p>
            <a:r>
              <a:rPr lang="en-US" u="sng" dirty="0"/>
              <a:t>2007</a:t>
            </a:r>
            <a:r>
              <a:rPr lang="en-US" dirty="0"/>
              <a:t>: When outsider expressed interest in acquiring the company for about $80 million, Son exercised the options; deal later fizzled</a:t>
            </a:r>
          </a:p>
          <a:p>
            <a:r>
              <a:rPr lang="en-US" u="sng" dirty="0"/>
              <a:t>2009</a:t>
            </a:r>
            <a:r>
              <a:rPr lang="en-US" dirty="0"/>
              <a:t>: Different outside buyer pays $95.75 million for the company, mostly allocated to goodwill</a:t>
            </a:r>
          </a:p>
        </p:txBody>
      </p:sp>
    </p:spTree>
    <p:extLst>
      <p:ext uri="{BB962C8B-B14F-4D97-AF65-F5344CB8AC3E}">
        <p14:creationId xmlns:p14="http://schemas.microsoft.com/office/powerpoint/2010/main" val="231205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26583E-3CB0-97BA-1ACD-0496FFA48730}"/>
              </a:ext>
            </a:extLst>
          </p:cNvPr>
          <p:cNvSpPr>
            <a:spLocks noGrp="1"/>
          </p:cNvSpPr>
          <p:nvPr>
            <p:ph type="title"/>
          </p:nvPr>
        </p:nvSpPr>
        <p:spPr>
          <a:xfrm>
            <a:off x="599425" y="212372"/>
            <a:ext cx="3505495" cy="1043123"/>
          </a:xfrm>
        </p:spPr>
        <p:txBody>
          <a:bodyPr vert="horz" lIns="91440" tIns="45720" rIns="91440" bIns="45720" rtlCol="0" anchor="ctr">
            <a:normAutofit/>
          </a:bodyPr>
          <a:lstStyle/>
          <a:p>
            <a:pPr algn="ctr"/>
            <a:r>
              <a:rPr lang="en-US" sz="4400" b="1" kern="1200" dirty="0">
                <a:solidFill>
                  <a:schemeClr val="tx1"/>
                </a:solidFill>
                <a:latin typeface="+mj-lt"/>
                <a:ea typeface="+mj-ea"/>
                <a:cs typeface="+mj-cs"/>
              </a:rPr>
              <a:t>FBAR Cases</a:t>
            </a:r>
          </a:p>
        </p:txBody>
      </p:sp>
      <p:sp>
        <p:nvSpPr>
          <p:cNvPr id="7" name="Content Placeholder 6">
            <a:extLst>
              <a:ext uri="{FF2B5EF4-FFF2-40B4-BE49-F238E27FC236}">
                <a16:creationId xmlns:a16="http://schemas.microsoft.com/office/drawing/2014/main" id="{8FD36DE1-2C49-736C-3B9E-95A58D085485}"/>
              </a:ext>
            </a:extLst>
          </p:cNvPr>
          <p:cNvSpPr>
            <a:spLocks noGrp="1"/>
          </p:cNvSpPr>
          <p:nvPr>
            <p:ph sz="half" idx="2"/>
          </p:nvPr>
        </p:nvSpPr>
        <p:spPr>
          <a:xfrm>
            <a:off x="109124" y="1342581"/>
            <a:ext cx="4486096" cy="5390132"/>
          </a:xfrm>
        </p:spPr>
        <p:txBody>
          <a:bodyPr vert="horz" lIns="91440" tIns="45720" rIns="91440" bIns="45720" rtlCol="0" anchor="ctr">
            <a:normAutofit lnSpcReduction="10000"/>
          </a:bodyPr>
          <a:lstStyle/>
          <a:p>
            <a:pPr>
              <a:spcAft>
                <a:spcPts val="1200"/>
              </a:spcAft>
            </a:pPr>
            <a:r>
              <a:rPr lang="en-US" i="1" dirty="0">
                <a:sym typeface="Wingdings" panose="05000000000000000000" pitchFamily="2" charset="2"/>
              </a:rPr>
              <a:t>Gaynor </a:t>
            </a:r>
            <a:r>
              <a:rPr lang="en-US" dirty="0">
                <a:sym typeface="Wingdings" panose="05000000000000000000" pitchFamily="2" charset="2"/>
              </a:rPr>
              <a:t>(M.D. Florida, 9/6/23) &amp; </a:t>
            </a:r>
            <a:r>
              <a:rPr lang="en-US" i="1" dirty="0" err="1">
                <a:sym typeface="Wingdings" panose="05000000000000000000" pitchFamily="2" charset="2"/>
              </a:rPr>
              <a:t>Hendler</a:t>
            </a:r>
            <a:r>
              <a:rPr lang="en-US" i="1" dirty="0">
                <a:sym typeface="Wingdings" panose="05000000000000000000" pitchFamily="2" charset="2"/>
              </a:rPr>
              <a:t> </a:t>
            </a:r>
            <a:r>
              <a:rPr lang="en-US" dirty="0">
                <a:sym typeface="Wingdings" panose="05000000000000000000" pitchFamily="2" charset="2"/>
              </a:rPr>
              <a:t>(S.D. New York, 9/17/24)  Penalties don’t die with decedent</a:t>
            </a:r>
          </a:p>
          <a:p>
            <a:pPr>
              <a:spcAft>
                <a:spcPts val="1200"/>
              </a:spcAft>
            </a:pPr>
            <a:r>
              <a:rPr lang="en-US" i="1" dirty="0">
                <a:sym typeface="Wingdings" panose="05000000000000000000" pitchFamily="2" charset="2"/>
              </a:rPr>
              <a:t>Reyes</a:t>
            </a:r>
            <a:r>
              <a:rPr lang="en-US" dirty="0">
                <a:sym typeface="Wingdings" panose="05000000000000000000" pitchFamily="2" charset="2"/>
              </a:rPr>
              <a:t> (E.D. New York, 1/10/24) &amp; </a:t>
            </a:r>
            <a:r>
              <a:rPr lang="en-US" i="1" dirty="0">
                <a:sym typeface="Wingdings" panose="05000000000000000000" pitchFamily="2" charset="2"/>
              </a:rPr>
              <a:t>Hughes </a:t>
            </a:r>
            <a:r>
              <a:rPr lang="en-US" dirty="0">
                <a:sym typeface="Wingdings" panose="05000000000000000000" pitchFamily="2" charset="2"/>
              </a:rPr>
              <a:t>(9</a:t>
            </a:r>
            <a:r>
              <a:rPr lang="en-US" baseline="30000" dirty="0">
                <a:sym typeface="Wingdings" panose="05000000000000000000" pitchFamily="2" charset="2"/>
              </a:rPr>
              <a:t>th</a:t>
            </a:r>
            <a:r>
              <a:rPr lang="en-US" dirty="0">
                <a:sym typeface="Wingdings" panose="05000000000000000000" pitchFamily="2" charset="2"/>
              </a:rPr>
              <a:t> Cir. 8/21/24)  Reckless failure is “willful”</a:t>
            </a:r>
          </a:p>
          <a:p>
            <a:pPr>
              <a:spcAft>
                <a:spcPts val="1200"/>
              </a:spcAft>
            </a:pPr>
            <a:r>
              <a:rPr lang="en-US" i="1" dirty="0" err="1">
                <a:sym typeface="Wingdings" panose="05000000000000000000" pitchFamily="2" charset="2"/>
              </a:rPr>
              <a:t>Schwarzbaum</a:t>
            </a:r>
            <a:r>
              <a:rPr lang="en-US" dirty="0">
                <a:sym typeface="Wingdings" panose="05000000000000000000" pitchFamily="2" charset="2"/>
              </a:rPr>
              <a:t> (11</a:t>
            </a:r>
            <a:r>
              <a:rPr lang="en-US" baseline="30000" dirty="0">
                <a:sym typeface="Wingdings" panose="05000000000000000000" pitchFamily="2" charset="2"/>
              </a:rPr>
              <a:t>th</a:t>
            </a:r>
            <a:r>
              <a:rPr lang="en-US" dirty="0">
                <a:sym typeface="Wingdings" panose="05000000000000000000" pitchFamily="2" charset="2"/>
              </a:rPr>
              <a:t> Cir.,8/30/24)  “Willful” penalty subject to Excessive </a:t>
            </a:r>
            <a:r>
              <a:rPr lang="en-US">
                <a:sym typeface="Wingdings" panose="05000000000000000000" pitchFamily="2" charset="2"/>
              </a:rPr>
              <a:t>Fines Clause</a:t>
            </a:r>
            <a:endParaRPr lang="en-US" i="1" dirty="0">
              <a:sym typeface="Wingdings" panose="05000000000000000000" pitchFamily="2" charset="2"/>
            </a:endParaRPr>
          </a:p>
        </p:txBody>
      </p:sp>
      <p:sp>
        <p:nvSpPr>
          <p:cNvPr id="14" name="Rectangle 1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Table&#10;&#10;Description automatically generated">
            <a:extLst>
              <a:ext uri="{FF2B5EF4-FFF2-40B4-BE49-F238E27FC236}">
                <a16:creationId xmlns:a16="http://schemas.microsoft.com/office/drawing/2014/main" id="{A4E6CF85-F6FB-14F9-B61F-E9B3EE2205B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405862" y="1102410"/>
            <a:ext cx="6019331" cy="4649933"/>
          </a:xfrm>
          <a:prstGeom prst="rect">
            <a:avLst/>
          </a:prstGeom>
          <a:effectLst/>
        </p:spPr>
      </p:pic>
    </p:spTree>
    <p:extLst>
      <p:ext uri="{BB962C8B-B14F-4D97-AF65-F5344CB8AC3E}">
        <p14:creationId xmlns:p14="http://schemas.microsoft.com/office/powerpoint/2010/main" val="749660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F577-A888-4364-9594-7CDFC5483EB5}"/>
              </a:ext>
            </a:extLst>
          </p:cNvPr>
          <p:cNvSpPr>
            <a:spLocks noGrp="1"/>
          </p:cNvSpPr>
          <p:nvPr>
            <p:ph type="title"/>
          </p:nvPr>
        </p:nvSpPr>
        <p:spPr/>
        <p:txBody>
          <a:bodyPr/>
          <a:lstStyle/>
          <a:p>
            <a:r>
              <a:rPr lang="en-US" b="1" i="1" dirty="0"/>
              <a:t>Estate of </a:t>
            </a:r>
            <a:r>
              <a:rPr lang="en-US" b="1" i="1" dirty="0" err="1"/>
              <a:t>DeMuth</a:t>
            </a:r>
            <a:r>
              <a:rPr lang="en-US" b="1" i="1" dirty="0"/>
              <a:t> v. Commissioner</a:t>
            </a:r>
            <a:br>
              <a:rPr lang="en-US" b="1" i="1" dirty="0"/>
            </a:br>
            <a:r>
              <a:rPr lang="en-US" b="1" dirty="0"/>
              <a:t>(3d. Cir., July 12, 2023)</a:t>
            </a:r>
            <a:endParaRPr lang="en-US" b="1" i="1" dirty="0"/>
          </a:p>
        </p:txBody>
      </p:sp>
      <p:pic>
        <p:nvPicPr>
          <p:cNvPr id="6" name="Content Placeholder 5">
            <a:extLst>
              <a:ext uri="{FF2B5EF4-FFF2-40B4-BE49-F238E27FC236}">
                <a16:creationId xmlns:a16="http://schemas.microsoft.com/office/drawing/2014/main" id="{108685DA-A585-4FE1-A009-B06F5F36D97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42455" y="2360305"/>
            <a:ext cx="4574578" cy="2897495"/>
          </a:xfrm>
        </p:spPr>
      </p:pic>
      <p:sp>
        <p:nvSpPr>
          <p:cNvPr id="4" name="Content Placeholder 3">
            <a:extLst>
              <a:ext uri="{FF2B5EF4-FFF2-40B4-BE49-F238E27FC236}">
                <a16:creationId xmlns:a16="http://schemas.microsoft.com/office/drawing/2014/main" id="{2F416AD6-345B-42B0-9AF4-BCFEC9BC8F75}"/>
              </a:ext>
            </a:extLst>
          </p:cNvPr>
          <p:cNvSpPr>
            <a:spLocks noGrp="1"/>
          </p:cNvSpPr>
          <p:nvPr>
            <p:ph sz="half" idx="2"/>
          </p:nvPr>
        </p:nvSpPr>
        <p:spPr>
          <a:xfrm>
            <a:off x="4949190" y="2023110"/>
            <a:ext cx="7086599" cy="4629150"/>
          </a:xfrm>
        </p:spPr>
        <p:txBody>
          <a:bodyPr>
            <a:normAutofit/>
          </a:bodyPr>
          <a:lstStyle/>
          <a:p>
            <a:r>
              <a:rPr lang="en-US" dirty="0"/>
              <a:t>D’s attorney-in-fact wrote 11 annual exclusion gift checks from D’s account, but only 1 check was paid by the drawee bank before D’s death (3 others were deposited but unpaid)</a:t>
            </a:r>
          </a:p>
          <a:p>
            <a:r>
              <a:rPr lang="en-US" dirty="0"/>
              <a:t>AFFIRMED: While the other 10 checks would normally be included in D’s gross estate, only the value of the 7 undeposited checks will be included here because of IRS stipulation!</a:t>
            </a:r>
          </a:p>
          <a:p>
            <a:r>
              <a:rPr lang="en-US" dirty="0"/>
              <a:t>HELD: The 7 includible checks were not gifts </a:t>
            </a:r>
            <a:r>
              <a:rPr lang="en-US" i="1" dirty="0"/>
              <a:t>causa mortis</a:t>
            </a:r>
            <a:r>
              <a:rPr lang="en-US" dirty="0"/>
              <a:t> completed before death!</a:t>
            </a:r>
          </a:p>
        </p:txBody>
      </p:sp>
    </p:spTree>
    <p:extLst>
      <p:ext uri="{BB962C8B-B14F-4D97-AF65-F5344CB8AC3E}">
        <p14:creationId xmlns:p14="http://schemas.microsoft.com/office/powerpoint/2010/main" val="36997764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E83559-A596-FC3D-0A02-7DEEA0C6322C}"/>
              </a:ext>
            </a:extLst>
          </p:cNvPr>
          <p:cNvSpPr/>
          <p:nvPr/>
        </p:nvSpPr>
        <p:spPr>
          <a:xfrm>
            <a:off x="4752475" y="0"/>
            <a:ext cx="7439526"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E962B95-6DA2-A9BE-1356-AABF7400370A}"/>
              </a:ext>
            </a:extLst>
          </p:cNvPr>
          <p:cNvSpPr>
            <a:spLocks noGrp="1"/>
          </p:cNvSpPr>
          <p:nvPr>
            <p:ph type="title"/>
          </p:nvPr>
        </p:nvSpPr>
        <p:spPr>
          <a:xfrm>
            <a:off x="113419" y="3368072"/>
            <a:ext cx="4639056" cy="1110343"/>
          </a:xfrm>
        </p:spPr>
        <p:txBody>
          <a:bodyPr vert="horz" lIns="91440" tIns="45720" rIns="91440" bIns="45720" rtlCol="0" anchor="ctr">
            <a:noAutofit/>
          </a:bodyPr>
          <a:lstStyle/>
          <a:p>
            <a:pPr algn="ctr"/>
            <a:r>
              <a:rPr lang="en-US" sz="3200" b="1" kern="1200" dirty="0">
                <a:solidFill>
                  <a:schemeClr val="tx1"/>
                </a:solidFill>
                <a:latin typeface="+mn-lt"/>
                <a:ea typeface="+mj-ea"/>
                <a:cs typeface="+mj-cs"/>
              </a:rPr>
              <a:t>Do limited partners owe self-employment tax?</a:t>
            </a:r>
          </a:p>
        </p:txBody>
      </p:sp>
      <p:sp>
        <p:nvSpPr>
          <p:cNvPr id="7" name="Content Placeholder 6">
            <a:extLst>
              <a:ext uri="{FF2B5EF4-FFF2-40B4-BE49-F238E27FC236}">
                <a16:creationId xmlns:a16="http://schemas.microsoft.com/office/drawing/2014/main" id="{091C9E06-52BA-5D4D-E047-8E5394D7E1B3}"/>
              </a:ext>
            </a:extLst>
          </p:cNvPr>
          <p:cNvSpPr>
            <a:spLocks noGrp="1"/>
          </p:cNvSpPr>
          <p:nvPr>
            <p:ph sz="half" idx="2"/>
          </p:nvPr>
        </p:nvSpPr>
        <p:spPr>
          <a:xfrm>
            <a:off x="204280" y="4680856"/>
            <a:ext cx="4434775" cy="2074273"/>
          </a:xfrm>
        </p:spPr>
        <p:txBody>
          <a:bodyPr vert="horz" lIns="91440" tIns="45720" rIns="91440" bIns="45720" rtlCol="0">
            <a:normAutofit/>
          </a:bodyPr>
          <a:lstStyle/>
          <a:p>
            <a:pPr marL="0" indent="0" algn="ctr">
              <a:buNone/>
            </a:pPr>
            <a:r>
              <a:rPr lang="en-US" i="1" dirty="0"/>
              <a:t>Soroban Capital Partners LP v. Commissioner</a:t>
            </a:r>
          </a:p>
          <a:p>
            <a:pPr marL="0" indent="0" algn="ctr">
              <a:buNone/>
            </a:pPr>
            <a:r>
              <a:rPr lang="en-US" dirty="0"/>
              <a:t>161 T.C. No. 12 </a:t>
            </a:r>
          </a:p>
          <a:p>
            <a:pPr marL="0" indent="0" algn="ctr">
              <a:buNone/>
            </a:pPr>
            <a:r>
              <a:rPr lang="en-US" dirty="0"/>
              <a:t>(November 28, 2023)</a:t>
            </a:r>
          </a:p>
        </p:txBody>
      </p:sp>
      <p:sp>
        <p:nvSpPr>
          <p:cNvPr id="2" name="Rectangle 1">
            <a:extLst>
              <a:ext uri="{FF2B5EF4-FFF2-40B4-BE49-F238E27FC236}">
                <a16:creationId xmlns:a16="http://schemas.microsoft.com/office/drawing/2014/main" id="{A43354FE-8476-2D95-C4D4-827E06350675}"/>
              </a:ext>
            </a:extLst>
          </p:cNvPr>
          <p:cNvSpPr/>
          <p:nvPr/>
        </p:nvSpPr>
        <p:spPr>
          <a:xfrm>
            <a:off x="5173579" y="577516"/>
            <a:ext cx="6497053" cy="5775158"/>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close-up of a pencil on a tax form&#10;&#10;Description automatically generated">
            <a:extLst>
              <a:ext uri="{FF2B5EF4-FFF2-40B4-BE49-F238E27FC236}">
                <a16:creationId xmlns:a16="http://schemas.microsoft.com/office/drawing/2014/main" id="{F457A9D1-C0EF-3243-D668-3190F3D8724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0"/>
            <a:ext cx="4752475" cy="3165631"/>
          </a:xfrm>
        </p:spPr>
      </p:pic>
      <p:sp>
        <p:nvSpPr>
          <p:cNvPr id="11" name="TextBox 10">
            <a:extLst>
              <a:ext uri="{FF2B5EF4-FFF2-40B4-BE49-F238E27FC236}">
                <a16:creationId xmlns:a16="http://schemas.microsoft.com/office/drawing/2014/main" id="{49DCDDED-4B35-51D4-B0A2-614E893CA713}"/>
              </a:ext>
            </a:extLst>
          </p:cNvPr>
          <p:cNvSpPr txBox="1"/>
          <p:nvPr/>
        </p:nvSpPr>
        <p:spPr>
          <a:xfrm>
            <a:off x="5312229" y="740229"/>
            <a:ext cx="6117771" cy="3170099"/>
          </a:xfrm>
          <a:prstGeom prst="rect">
            <a:avLst/>
          </a:prstGeom>
          <a:noFill/>
        </p:spPr>
        <p:txBody>
          <a:bodyPr wrap="square" rtlCol="0">
            <a:spAutoFit/>
          </a:bodyPr>
          <a:lstStyle/>
          <a:p>
            <a:r>
              <a:rPr lang="en-US" sz="2000" b="1" dirty="0"/>
              <a:t>Excerpt from §1402(a):</a:t>
            </a:r>
          </a:p>
          <a:p>
            <a:r>
              <a:rPr lang="en-US" sz="2000" dirty="0"/>
              <a:t>The term “net earnings from self-employment” means the gross income derived by an individual from any trade or business carried on by such individual, less the deductions allowed by this subtitle which are attributable to such trade or business, </a:t>
            </a:r>
            <a:r>
              <a:rPr lang="en-US" sz="2000" u="sng" dirty="0"/>
              <a:t>plus his distributive share (whether or not distributed) of income or loss described in section 702(a)(8) from any trade or business carried on by a partnership of which he is a member</a:t>
            </a:r>
            <a:r>
              <a:rPr lang="en-US" sz="2000" dirty="0"/>
              <a:t>....</a:t>
            </a:r>
          </a:p>
        </p:txBody>
      </p:sp>
      <p:sp>
        <p:nvSpPr>
          <p:cNvPr id="12" name="TextBox 11">
            <a:extLst>
              <a:ext uri="{FF2B5EF4-FFF2-40B4-BE49-F238E27FC236}">
                <a16:creationId xmlns:a16="http://schemas.microsoft.com/office/drawing/2014/main" id="{212FDAC4-AF5E-B572-6628-ED446D7F46A1}"/>
              </a:ext>
            </a:extLst>
          </p:cNvPr>
          <p:cNvSpPr txBox="1"/>
          <p:nvPr/>
        </p:nvSpPr>
        <p:spPr>
          <a:xfrm>
            <a:off x="5312228" y="4105905"/>
            <a:ext cx="6117771" cy="2246769"/>
          </a:xfrm>
          <a:prstGeom prst="rect">
            <a:avLst/>
          </a:prstGeom>
          <a:noFill/>
        </p:spPr>
        <p:txBody>
          <a:bodyPr wrap="square" rtlCol="0">
            <a:spAutoFit/>
          </a:bodyPr>
          <a:lstStyle/>
          <a:p>
            <a:r>
              <a:rPr lang="en-US" sz="2000" b="1" dirty="0"/>
              <a:t>(13) </a:t>
            </a:r>
            <a:r>
              <a:rPr lang="en-US" sz="2000" dirty="0"/>
              <a:t>there shall be </a:t>
            </a:r>
            <a:r>
              <a:rPr lang="en-US" sz="2000" u="sng" dirty="0"/>
              <a:t>excluded</a:t>
            </a:r>
            <a:r>
              <a:rPr lang="en-US" sz="2000" dirty="0"/>
              <a:t> the distributive share of any item of income or loss of </a:t>
            </a:r>
            <a:r>
              <a:rPr lang="en-US" sz="2000" b="1" u="sng" dirty="0"/>
              <a:t>a limited partner, as such</a:t>
            </a:r>
            <a:r>
              <a:rPr lang="en-US" sz="2000" dirty="0"/>
              <a:t>, other than guaranteed payments described in section 707(c) to that partner for services actually rendered to or on behalf of the partnership to the extent that those payments are established to be in the nature of remuneration for those services;</a:t>
            </a:r>
          </a:p>
        </p:txBody>
      </p:sp>
    </p:spTree>
    <p:extLst>
      <p:ext uri="{BB962C8B-B14F-4D97-AF65-F5344CB8AC3E}">
        <p14:creationId xmlns:p14="http://schemas.microsoft.com/office/powerpoint/2010/main" val="5198868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0087459-1A85-49F9-802B-530658285FF5}"/>
              </a:ext>
            </a:extLst>
          </p:cNvPr>
          <p:cNvSpPr>
            <a:spLocks noGrp="1"/>
          </p:cNvSpPr>
          <p:nvPr>
            <p:ph idx="1"/>
          </p:nvPr>
        </p:nvSpPr>
        <p:spPr>
          <a:xfrm>
            <a:off x="3820885" y="332014"/>
            <a:ext cx="8229601" cy="6193972"/>
          </a:xfrm>
          <a:solidFill>
            <a:schemeClr val="accent4">
              <a:lumMod val="20000"/>
              <a:lumOff val="80000"/>
            </a:schemeClr>
          </a:solidFill>
          <a:ln w="38100">
            <a:solidFill>
              <a:schemeClr val="tx2"/>
            </a:solidFill>
          </a:ln>
        </p:spPr>
        <p:txBody>
          <a:bodyPr>
            <a:normAutofit fontScale="77500" lnSpcReduction="20000"/>
          </a:bodyPr>
          <a:lstStyle/>
          <a:p>
            <a:pPr marL="0" indent="0">
              <a:lnSpc>
                <a:spcPct val="110000"/>
              </a:lnSpc>
              <a:spcBef>
                <a:spcPts val="1800"/>
              </a:spcBef>
              <a:buNone/>
            </a:pPr>
            <a:r>
              <a:rPr lang="en-US" dirty="0"/>
              <a:t>Reg. §1.170A-14(g)(6)(ii): Upon extinguishment of a conservation easement and subsequent sale, charity’s share of proceeds must equal “the proportionate value that the perpetual conservation restriction at the time of the gift, bears to the value of the property as a whole at that time. … [T]hat proportionate value of the </a:t>
            </a:r>
            <a:r>
              <a:rPr lang="en-US" dirty="0" err="1"/>
              <a:t>donee’s</a:t>
            </a:r>
            <a:r>
              <a:rPr lang="en-US" dirty="0"/>
              <a:t> property right shall remain constant.”</a:t>
            </a:r>
          </a:p>
          <a:p>
            <a:pPr marL="0" indent="0">
              <a:lnSpc>
                <a:spcPct val="110000"/>
              </a:lnSpc>
              <a:spcBef>
                <a:spcPts val="1800"/>
              </a:spcBef>
              <a:buNone/>
            </a:pPr>
            <a:r>
              <a:rPr lang="en-US" dirty="0"/>
              <a:t>While many conservation easement deeds give charity a share of the </a:t>
            </a:r>
            <a:r>
              <a:rPr lang="en-US" i="1" dirty="0"/>
              <a:t>net proceeds</a:t>
            </a:r>
            <a:r>
              <a:rPr lang="en-US" dirty="0"/>
              <a:t>, the IRS reads the regulation to require that the charity receive a share of the </a:t>
            </a:r>
            <a:r>
              <a:rPr lang="en-US" b="1" i="1" dirty="0"/>
              <a:t>gross proceeds</a:t>
            </a:r>
            <a:r>
              <a:rPr lang="en-US" dirty="0"/>
              <a:t>.</a:t>
            </a:r>
          </a:p>
          <a:p>
            <a:pPr marL="0" indent="0">
              <a:lnSpc>
                <a:spcPct val="110000"/>
              </a:lnSpc>
              <a:spcBef>
                <a:spcPts val="1800"/>
              </a:spcBef>
              <a:buNone/>
            </a:pPr>
            <a:r>
              <a:rPr lang="en-US" i="1" dirty="0"/>
              <a:t>Oakbrook Land Holdings LLC v. Commissioner</a:t>
            </a:r>
            <a:r>
              <a:rPr lang="en-US" dirty="0"/>
              <a:t> (T.C. 2020) </a:t>
            </a:r>
            <a:r>
              <a:rPr lang="en-US" dirty="0">
                <a:sym typeface="Wingdings" panose="05000000000000000000" pitchFamily="2" charset="2"/>
              </a:rPr>
              <a:t> Regulation </a:t>
            </a:r>
            <a:r>
              <a:rPr lang="en-US" b="1" dirty="0">
                <a:sym typeface="Wingdings" panose="05000000000000000000" pitchFamily="2" charset="2"/>
              </a:rPr>
              <a:t>VALID </a:t>
            </a:r>
            <a:r>
              <a:rPr lang="en-US" dirty="0"/>
              <a:t>(16 – 1 vote)</a:t>
            </a:r>
            <a:endParaRPr lang="en-US" i="1" dirty="0"/>
          </a:p>
          <a:p>
            <a:pPr marL="0" indent="0">
              <a:lnSpc>
                <a:spcPct val="110000"/>
              </a:lnSpc>
              <a:spcBef>
                <a:spcPts val="1800"/>
              </a:spcBef>
              <a:buNone/>
            </a:pPr>
            <a:r>
              <a:rPr lang="en-US" i="1" dirty="0"/>
              <a:t>Hewitt v. Commissioner</a:t>
            </a:r>
            <a:r>
              <a:rPr lang="en-US" dirty="0"/>
              <a:t> (11</a:t>
            </a:r>
            <a:r>
              <a:rPr lang="en-US" baseline="30000" dirty="0"/>
              <a:t>th</a:t>
            </a:r>
            <a:r>
              <a:rPr lang="en-US" dirty="0"/>
              <a:t> Cir. 2021) </a:t>
            </a:r>
            <a:r>
              <a:rPr lang="en-US" dirty="0">
                <a:sym typeface="Wingdings" panose="05000000000000000000" pitchFamily="2" charset="2"/>
              </a:rPr>
              <a:t> Regulation </a:t>
            </a:r>
            <a:r>
              <a:rPr lang="en-US" b="1" dirty="0">
                <a:sym typeface="Wingdings" panose="05000000000000000000" pitchFamily="2" charset="2"/>
              </a:rPr>
              <a:t>INVALID</a:t>
            </a:r>
            <a:endParaRPr lang="en-US" dirty="0">
              <a:sym typeface="Wingdings" panose="05000000000000000000" pitchFamily="2" charset="2"/>
            </a:endParaRPr>
          </a:p>
          <a:p>
            <a:pPr marL="0" indent="0">
              <a:lnSpc>
                <a:spcPct val="110000"/>
              </a:lnSpc>
              <a:spcBef>
                <a:spcPts val="1800"/>
              </a:spcBef>
              <a:buNone/>
            </a:pPr>
            <a:r>
              <a:rPr lang="en-US" i="1" dirty="0">
                <a:sym typeface="Wingdings" panose="05000000000000000000" pitchFamily="2" charset="2"/>
              </a:rPr>
              <a:t>Oakbrook Land Holdings LLC v. Commissioner</a:t>
            </a:r>
            <a:r>
              <a:rPr lang="en-US" dirty="0">
                <a:sym typeface="Wingdings" panose="05000000000000000000" pitchFamily="2" charset="2"/>
              </a:rPr>
              <a:t> (6</a:t>
            </a:r>
            <a:r>
              <a:rPr lang="en-US" baseline="30000" dirty="0">
                <a:sym typeface="Wingdings" panose="05000000000000000000" pitchFamily="2" charset="2"/>
              </a:rPr>
              <a:t>th</a:t>
            </a:r>
            <a:r>
              <a:rPr lang="en-US" dirty="0">
                <a:sym typeface="Wingdings" panose="05000000000000000000" pitchFamily="2" charset="2"/>
              </a:rPr>
              <a:t> Cir. 2022)  Regulation </a:t>
            </a:r>
            <a:r>
              <a:rPr lang="en-US" b="1" dirty="0">
                <a:sym typeface="Wingdings" panose="05000000000000000000" pitchFamily="2" charset="2"/>
              </a:rPr>
              <a:t>VALID</a:t>
            </a:r>
            <a:endParaRPr lang="en-US" dirty="0">
              <a:sym typeface="Wingdings" panose="05000000000000000000" pitchFamily="2" charset="2"/>
            </a:endParaRPr>
          </a:p>
          <a:p>
            <a:pPr marL="0" indent="0">
              <a:lnSpc>
                <a:spcPct val="110000"/>
              </a:lnSpc>
              <a:spcBef>
                <a:spcPts val="1800"/>
              </a:spcBef>
              <a:buNone/>
            </a:pPr>
            <a:r>
              <a:rPr lang="en-US" i="1" dirty="0">
                <a:sym typeface="Wingdings" panose="05000000000000000000" pitchFamily="2" charset="2"/>
              </a:rPr>
              <a:t>Valley Park Ranch LLC v. Commissioner</a:t>
            </a:r>
            <a:r>
              <a:rPr lang="en-US" dirty="0">
                <a:sym typeface="Wingdings" panose="05000000000000000000" pitchFamily="2" charset="2"/>
              </a:rPr>
              <a:t> (T.C., 3/28/2024)  Regulation </a:t>
            </a:r>
            <a:r>
              <a:rPr lang="en-US" b="1" dirty="0">
                <a:sym typeface="Wingdings" panose="05000000000000000000" pitchFamily="2" charset="2"/>
              </a:rPr>
              <a:t>INVALID</a:t>
            </a:r>
            <a:r>
              <a:rPr lang="en-US" dirty="0">
                <a:sym typeface="Wingdings" panose="05000000000000000000" pitchFamily="2" charset="2"/>
              </a:rPr>
              <a:t> (9 – 4 vote)</a:t>
            </a:r>
            <a:endParaRPr lang="en-US" i="1" dirty="0">
              <a:sym typeface="Wingdings" panose="05000000000000000000" pitchFamily="2" charset="2"/>
            </a:endParaRPr>
          </a:p>
        </p:txBody>
      </p:sp>
    </p:spTree>
    <p:extLst>
      <p:ext uri="{BB962C8B-B14F-4D97-AF65-F5344CB8AC3E}">
        <p14:creationId xmlns:p14="http://schemas.microsoft.com/office/powerpoint/2010/main" val="3835377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barn(outVertical)">
                                      <p:cBhvr>
                                        <p:cTn id="7" dur="500"/>
                                        <p:tgtEl>
                                          <p:spTgt spid="8">
                                            <p:bg/>
                                          </p:spTgt>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barn(outVertical)">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barn(outVertical)">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barn(outVertical)">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barn(outVertical)">
                                      <p:cBhvr>
                                        <p:cTn id="25" dur="500"/>
                                        <p:tgtEl>
                                          <p:spTgt spid="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grpId="0"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barn(outVertical)">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barn(outVertical)">
                                      <p:cBhvr>
                                        <p:cTn id="3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236504"/>
            <a:ext cx="11617291" cy="6384992"/>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latin typeface="Calibri" panose="020F0502020204030204" pitchFamily="34" charset="0"/>
              <a:cs typeface="Calibri" panose="020F0502020204030204" pitchFamily="34" charset="0"/>
            </a:endParaRPr>
          </a:p>
        </p:txBody>
      </p:sp>
      <p:sp>
        <p:nvSpPr>
          <p:cNvPr id="14" name="Rectangle 13"/>
          <p:cNvSpPr/>
          <p:nvPr/>
        </p:nvSpPr>
        <p:spPr>
          <a:xfrm>
            <a:off x="9216347" y="0"/>
            <a:ext cx="26882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Calibri" panose="020F0502020204030204" pitchFamily="34" charset="0"/>
              <a:cs typeface="Calibri" panose="020F0502020204030204" pitchFamily="34" charset="0"/>
            </a:endParaRPr>
          </a:p>
        </p:txBody>
      </p:sp>
      <p:sp>
        <p:nvSpPr>
          <p:cNvPr id="20" name="Text Placeholder 1"/>
          <p:cNvSpPr txBox="1">
            <a:spLocks/>
          </p:cNvSpPr>
          <p:nvPr/>
        </p:nvSpPr>
        <p:spPr>
          <a:xfrm>
            <a:off x="9441935" y="236504"/>
            <a:ext cx="2299229" cy="522106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3733" b="1" dirty="0">
                <a:solidFill>
                  <a:schemeClr val="bg1"/>
                </a:solidFill>
                <a:latin typeface="Calibri" panose="020F0502020204030204" pitchFamily="34" charset="0"/>
                <a:cs typeface="Calibri" panose="020F0502020204030204" pitchFamily="34" charset="0"/>
              </a:rPr>
              <a:t>Federal Gift Tax Annual Exclusion Amount</a:t>
            </a:r>
            <a:endParaRPr lang="ko-KR" altLang="en-US" sz="3733" b="1" dirty="0">
              <a:solidFill>
                <a:schemeClr val="tx2">
                  <a:lumMod val="75000"/>
                </a:schemeClr>
              </a:solidFill>
              <a:latin typeface="Calibri" panose="020F0502020204030204" pitchFamily="34" charset="0"/>
              <a:cs typeface="Calibri" panose="020F0502020204030204" pitchFamily="34" charset="0"/>
            </a:endParaRPr>
          </a:p>
        </p:txBody>
      </p:sp>
      <p:grpSp>
        <p:nvGrpSpPr>
          <p:cNvPr id="7" name="Group 14">
            <a:extLst>
              <a:ext uri="{FF2B5EF4-FFF2-40B4-BE49-F238E27FC236}">
                <a16:creationId xmlns:a16="http://schemas.microsoft.com/office/drawing/2014/main" id="{20C2B74B-BECB-4535-B502-06DC80D74B06}"/>
              </a:ext>
            </a:extLst>
          </p:cNvPr>
          <p:cNvGrpSpPr/>
          <p:nvPr/>
        </p:nvGrpSpPr>
        <p:grpSpPr>
          <a:xfrm>
            <a:off x="9652000" y="236505"/>
            <a:ext cx="406400" cy="1530817"/>
            <a:chOff x="4058860" y="987781"/>
            <a:chExt cx="1052368" cy="3696329"/>
          </a:xfrm>
        </p:grpSpPr>
        <p:sp>
          <p:nvSpPr>
            <p:cNvPr id="8" name="Rectangle 8">
              <a:extLst>
                <a:ext uri="{FF2B5EF4-FFF2-40B4-BE49-F238E27FC236}">
                  <a16:creationId xmlns:a16="http://schemas.microsoft.com/office/drawing/2014/main" id="{25302530-3AAA-4B18-B144-C49D138138CE}"/>
                </a:ext>
              </a:extLst>
            </p:cNvPr>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9" name="Rectangle 8">
              <a:extLst>
                <a:ext uri="{FF2B5EF4-FFF2-40B4-BE49-F238E27FC236}">
                  <a16:creationId xmlns:a16="http://schemas.microsoft.com/office/drawing/2014/main" id="{91FA14DC-BAA1-4B27-93F4-512A9C64EF6C}"/>
                </a:ext>
              </a:extLst>
            </p:cNvPr>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Rectangle 2">
              <a:extLst>
                <a:ext uri="{FF2B5EF4-FFF2-40B4-BE49-F238E27FC236}">
                  <a16:creationId xmlns:a16="http://schemas.microsoft.com/office/drawing/2014/main" id="{C6C7785C-8982-46D8-BD2D-F0082959A035}"/>
                </a:ext>
              </a:extLst>
            </p:cNvPr>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 name="Rectangle 2">
              <a:extLst>
                <a:ext uri="{FF2B5EF4-FFF2-40B4-BE49-F238E27FC236}">
                  <a16:creationId xmlns:a16="http://schemas.microsoft.com/office/drawing/2014/main" id="{0EA746AB-277A-4BA1-9F0A-B7C535C1FB4A}"/>
                </a:ext>
              </a:extLst>
            </p:cNvPr>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 name="Rectangle 2">
              <a:extLst>
                <a:ext uri="{FF2B5EF4-FFF2-40B4-BE49-F238E27FC236}">
                  <a16:creationId xmlns:a16="http://schemas.microsoft.com/office/drawing/2014/main" id="{8DD3C104-DCA5-4C07-AA7C-5F42944E40F4}"/>
                </a:ext>
              </a:extLst>
            </p:cNvPr>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3" name="Isosceles Triangle 12">
              <a:extLst>
                <a:ext uri="{FF2B5EF4-FFF2-40B4-BE49-F238E27FC236}">
                  <a16:creationId xmlns:a16="http://schemas.microsoft.com/office/drawing/2014/main" id="{B6979A23-A285-45E9-95F0-43DC4293EA1E}"/>
                </a:ext>
              </a:extLst>
            </p:cNvPr>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5" name="Parallelogram 15">
              <a:extLst>
                <a:ext uri="{FF2B5EF4-FFF2-40B4-BE49-F238E27FC236}">
                  <a16:creationId xmlns:a16="http://schemas.microsoft.com/office/drawing/2014/main" id="{00FFC3E9-ACCE-438D-B2B5-5AA4625B76F2}"/>
                </a:ext>
              </a:extLst>
            </p:cNvPr>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graphicFrame>
        <p:nvGraphicFramePr>
          <p:cNvPr id="16" name="Content Placeholder 3"/>
          <p:cNvGraphicFramePr>
            <a:graphicFrameLocks/>
          </p:cNvGraphicFramePr>
          <p:nvPr>
            <p:extLst>
              <p:ext uri="{D42A27DB-BD31-4B8C-83A1-F6EECF244321}">
                <p14:modId xmlns:p14="http://schemas.microsoft.com/office/powerpoint/2010/main" val="3389304599"/>
              </p:ext>
            </p:extLst>
          </p:nvPr>
        </p:nvGraphicFramePr>
        <p:xfrm>
          <a:off x="865415" y="411480"/>
          <a:ext cx="7811421" cy="5486400"/>
        </p:xfrm>
        <a:graphic>
          <a:graphicData uri="http://schemas.openxmlformats.org/drawingml/2006/table">
            <a:tbl>
              <a:tblPr firstRow="1" bandRow="1">
                <a:tableStyleId>{5C22544A-7EE6-4342-B048-85BDC9FD1C3A}</a:tableStyleId>
              </a:tblPr>
              <a:tblGrid>
                <a:gridCol w="3279668">
                  <a:extLst>
                    <a:ext uri="{9D8B030D-6E8A-4147-A177-3AD203B41FA5}">
                      <a16:colId xmlns:a16="http://schemas.microsoft.com/office/drawing/2014/main" val="653480853"/>
                    </a:ext>
                  </a:extLst>
                </a:gridCol>
                <a:gridCol w="4531753">
                  <a:extLst>
                    <a:ext uri="{9D8B030D-6E8A-4147-A177-3AD203B41FA5}">
                      <a16:colId xmlns:a16="http://schemas.microsoft.com/office/drawing/2014/main" val="4007659248"/>
                    </a:ext>
                  </a:extLst>
                </a:gridCol>
              </a:tblGrid>
              <a:tr h="498795">
                <a:tc>
                  <a:txBody>
                    <a:bodyPr/>
                    <a:lstStyle/>
                    <a:p>
                      <a:pPr algn="ctr"/>
                      <a:r>
                        <a:rPr lang="en-US" sz="2800" dirty="0">
                          <a:latin typeface="Calibri" panose="020F0502020204030204" pitchFamily="34" charset="0"/>
                        </a:rPr>
                        <a:t>Date of gift</a:t>
                      </a:r>
                    </a:p>
                  </a:txBody>
                  <a:tcPr marL="121920" marR="121920" marT="60960" marB="60960"/>
                </a:tc>
                <a:tc>
                  <a:txBody>
                    <a:bodyPr/>
                    <a:lstStyle/>
                    <a:p>
                      <a:pPr algn="ctr"/>
                      <a:r>
                        <a:rPr lang="en-US" sz="2800" dirty="0">
                          <a:latin typeface="Calibri" panose="020F0502020204030204" pitchFamily="34" charset="0"/>
                        </a:rPr>
                        <a:t>Annual exclusion amount</a:t>
                      </a:r>
                    </a:p>
                  </a:txBody>
                  <a:tcPr marL="121920" marR="121920" marT="60960" marB="60960"/>
                </a:tc>
                <a:extLst>
                  <a:ext uri="{0D108BD9-81ED-4DB2-BD59-A6C34878D82A}">
                    <a16:rowId xmlns:a16="http://schemas.microsoft.com/office/drawing/2014/main" val="535695114"/>
                  </a:ext>
                </a:extLst>
              </a:tr>
              <a:tr h="498795">
                <a:tc>
                  <a:txBody>
                    <a:bodyPr/>
                    <a:lstStyle/>
                    <a:p>
                      <a:pPr algn="ctr"/>
                      <a:r>
                        <a:rPr lang="en-US" sz="2800" dirty="0">
                          <a:latin typeface="Calibri" panose="020F0502020204030204" pitchFamily="34" charset="0"/>
                        </a:rPr>
                        <a:t>2001</a:t>
                      </a:r>
                    </a:p>
                  </a:txBody>
                  <a:tcPr marL="121920" marR="121920" marT="60960" marB="60960"/>
                </a:tc>
                <a:tc>
                  <a:txBody>
                    <a:bodyPr/>
                    <a:lstStyle/>
                    <a:p>
                      <a:pPr algn="ctr"/>
                      <a:r>
                        <a:rPr lang="en-US" sz="2800" dirty="0">
                          <a:latin typeface="Calibri" panose="020F0502020204030204" pitchFamily="34" charset="0"/>
                        </a:rPr>
                        <a:t>$10,000</a:t>
                      </a:r>
                    </a:p>
                  </a:txBody>
                  <a:tcPr marL="121920" marR="121920" marT="60960" marB="60960"/>
                </a:tc>
                <a:extLst>
                  <a:ext uri="{0D108BD9-81ED-4DB2-BD59-A6C34878D82A}">
                    <a16:rowId xmlns:a16="http://schemas.microsoft.com/office/drawing/2014/main" val="2182748150"/>
                  </a:ext>
                </a:extLst>
              </a:tr>
              <a:tr h="498795">
                <a:tc>
                  <a:txBody>
                    <a:bodyPr/>
                    <a:lstStyle/>
                    <a:p>
                      <a:pPr algn="ctr"/>
                      <a:r>
                        <a:rPr lang="en-US" sz="2800" dirty="0">
                          <a:latin typeface="Calibri" panose="020F0502020204030204" pitchFamily="34" charset="0"/>
                        </a:rPr>
                        <a:t>2002 – 2005 </a:t>
                      </a:r>
                    </a:p>
                  </a:txBody>
                  <a:tcPr marL="121920" marR="121920" marT="60960" marB="60960"/>
                </a:tc>
                <a:tc>
                  <a:txBody>
                    <a:bodyPr/>
                    <a:lstStyle/>
                    <a:p>
                      <a:pPr algn="ctr"/>
                      <a:r>
                        <a:rPr lang="en-US" sz="2800" dirty="0">
                          <a:latin typeface="Calibri" panose="020F0502020204030204" pitchFamily="34" charset="0"/>
                        </a:rPr>
                        <a:t>$11,000</a:t>
                      </a:r>
                    </a:p>
                  </a:txBody>
                  <a:tcPr marL="121920" marR="121920" marT="60960" marB="60960"/>
                </a:tc>
                <a:extLst>
                  <a:ext uri="{0D108BD9-81ED-4DB2-BD59-A6C34878D82A}">
                    <a16:rowId xmlns:a16="http://schemas.microsoft.com/office/drawing/2014/main" val="2728117768"/>
                  </a:ext>
                </a:extLst>
              </a:tr>
              <a:tr h="498795">
                <a:tc>
                  <a:txBody>
                    <a:bodyPr/>
                    <a:lstStyle/>
                    <a:p>
                      <a:pPr algn="ctr"/>
                      <a:r>
                        <a:rPr lang="en-US" sz="2800" dirty="0">
                          <a:latin typeface="Calibri" panose="020F0502020204030204" pitchFamily="34" charset="0"/>
                        </a:rPr>
                        <a:t>2006 – 2008</a:t>
                      </a:r>
                    </a:p>
                  </a:txBody>
                  <a:tcPr marL="121920" marR="121920" marT="60960" marB="60960"/>
                </a:tc>
                <a:tc>
                  <a:txBody>
                    <a:bodyPr/>
                    <a:lstStyle/>
                    <a:p>
                      <a:pPr algn="ctr"/>
                      <a:r>
                        <a:rPr lang="en-US" sz="2800" dirty="0">
                          <a:latin typeface="Calibri" panose="020F0502020204030204" pitchFamily="34" charset="0"/>
                        </a:rPr>
                        <a:t>$12,000</a:t>
                      </a:r>
                    </a:p>
                  </a:txBody>
                  <a:tcPr marL="121920" marR="121920" marT="60960" marB="60960"/>
                </a:tc>
                <a:extLst>
                  <a:ext uri="{0D108BD9-81ED-4DB2-BD59-A6C34878D82A}">
                    <a16:rowId xmlns:a16="http://schemas.microsoft.com/office/drawing/2014/main" val="1707866274"/>
                  </a:ext>
                </a:extLst>
              </a:tr>
              <a:tr h="498795">
                <a:tc>
                  <a:txBody>
                    <a:bodyPr/>
                    <a:lstStyle/>
                    <a:p>
                      <a:pPr algn="ctr"/>
                      <a:r>
                        <a:rPr lang="en-US" sz="2800" dirty="0">
                          <a:latin typeface="Calibri" panose="020F0502020204030204" pitchFamily="34" charset="0"/>
                        </a:rPr>
                        <a:t>2009 – 2012</a:t>
                      </a:r>
                    </a:p>
                  </a:txBody>
                  <a:tcPr marL="121920" marR="121920" marT="60960" marB="60960"/>
                </a:tc>
                <a:tc>
                  <a:txBody>
                    <a:bodyPr/>
                    <a:lstStyle/>
                    <a:p>
                      <a:pPr algn="ctr"/>
                      <a:r>
                        <a:rPr lang="en-US" sz="2800" dirty="0">
                          <a:latin typeface="Calibri" panose="020F0502020204030204" pitchFamily="34" charset="0"/>
                        </a:rPr>
                        <a:t>$13,000</a:t>
                      </a:r>
                    </a:p>
                  </a:txBody>
                  <a:tcPr marL="121920" marR="121920" marT="60960" marB="60960"/>
                </a:tc>
                <a:extLst>
                  <a:ext uri="{0D108BD9-81ED-4DB2-BD59-A6C34878D82A}">
                    <a16:rowId xmlns:a16="http://schemas.microsoft.com/office/drawing/2014/main" val="1475962210"/>
                  </a:ext>
                </a:extLst>
              </a:tr>
              <a:tr h="498795">
                <a:tc>
                  <a:txBody>
                    <a:bodyPr/>
                    <a:lstStyle/>
                    <a:p>
                      <a:pPr algn="ctr"/>
                      <a:r>
                        <a:rPr lang="en-US" sz="2800" dirty="0">
                          <a:latin typeface="Calibri" panose="020F0502020204030204" pitchFamily="34" charset="0"/>
                        </a:rPr>
                        <a:t>2013 – 2017</a:t>
                      </a:r>
                    </a:p>
                  </a:txBody>
                  <a:tcPr marL="121920" marR="121920" marT="60960" marB="60960"/>
                </a:tc>
                <a:tc>
                  <a:txBody>
                    <a:bodyPr/>
                    <a:lstStyle/>
                    <a:p>
                      <a:pPr algn="ctr"/>
                      <a:r>
                        <a:rPr lang="en-US" sz="2800" dirty="0">
                          <a:latin typeface="Calibri" panose="020F0502020204030204" pitchFamily="34" charset="0"/>
                        </a:rPr>
                        <a:t>$14,000</a:t>
                      </a:r>
                    </a:p>
                  </a:txBody>
                  <a:tcPr marL="121920" marR="121920" marT="60960" marB="60960"/>
                </a:tc>
                <a:extLst>
                  <a:ext uri="{0D108BD9-81ED-4DB2-BD59-A6C34878D82A}">
                    <a16:rowId xmlns:a16="http://schemas.microsoft.com/office/drawing/2014/main" val="1695605109"/>
                  </a:ext>
                </a:extLst>
              </a:tr>
              <a:tr h="498795">
                <a:tc>
                  <a:txBody>
                    <a:bodyPr/>
                    <a:lstStyle/>
                    <a:p>
                      <a:pPr algn="ctr"/>
                      <a:r>
                        <a:rPr lang="en-US" sz="2800" dirty="0">
                          <a:latin typeface="Calibri" panose="020F0502020204030204" pitchFamily="34" charset="0"/>
                        </a:rPr>
                        <a:t>2018 – 2021</a:t>
                      </a:r>
                    </a:p>
                  </a:txBody>
                  <a:tcPr marL="121920" marR="121920" marT="60960" marB="60960"/>
                </a:tc>
                <a:tc>
                  <a:txBody>
                    <a:bodyPr/>
                    <a:lstStyle/>
                    <a:p>
                      <a:pPr algn="ctr"/>
                      <a:r>
                        <a:rPr lang="en-US" sz="2800" dirty="0">
                          <a:latin typeface="Calibri" panose="020F0502020204030204" pitchFamily="34" charset="0"/>
                        </a:rPr>
                        <a:t>$15,000</a:t>
                      </a:r>
                    </a:p>
                  </a:txBody>
                  <a:tcPr marL="121920" marR="121920" marT="60960" marB="60960"/>
                </a:tc>
                <a:extLst>
                  <a:ext uri="{0D108BD9-81ED-4DB2-BD59-A6C34878D82A}">
                    <a16:rowId xmlns:a16="http://schemas.microsoft.com/office/drawing/2014/main" val="2629068038"/>
                  </a:ext>
                </a:extLst>
              </a:tr>
              <a:tr h="498795">
                <a:tc>
                  <a:txBody>
                    <a:bodyPr/>
                    <a:lstStyle/>
                    <a:p>
                      <a:pPr algn="ctr"/>
                      <a:r>
                        <a:rPr lang="en-US" sz="2800" b="0" i="0" dirty="0">
                          <a:latin typeface="Calibri" panose="020F0502020204030204" pitchFamily="34" charset="0"/>
                        </a:rPr>
                        <a:t>2022</a:t>
                      </a:r>
                    </a:p>
                  </a:txBody>
                  <a:tcPr marL="121920" marR="121920" marT="60960" marB="60960"/>
                </a:tc>
                <a:tc>
                  <a:txBody>
                    <a:bodyPr/>
                    <a:lstStyle/>
                    <a:p>
                      <a:pPr algn="ctr"/>
                      <a:r>
                        <a:rPr lang="en-US" sz="2800" b="0" i="0" dirty="0">
                          <a:solidFill>
                            <a:schemeClr val="tx1"/>
                          </a:solidFill>
                          <a:latin typeface="Calibri" panose="020F0502020204030204" pitchFamily="34" charset="0"/>
                        </a:rPr>
                        <a:t>$16,000</a:t>
                      </a:r>
                    </a:p>
                  </a:txBody>
                  <a:tcPr marL="121920" marR="121920" marT="60960" marB="60960"/>
                </a:tc>
                <a:extLst>
                  <a:ext uri="{0D108BD9-81ED-4DB2-BD59-A6C34878D82A}">
                    <a16:rowId xmlns:a16="http://schemas.microsoft.com/office/drawing/2014/main" val="3160794837"/>
                  </a:ext>
                </a:extLst>
              </a:tr>
              <a:tr h="498795">
                <a:tc>
                  <a:txBody>
                    <a:bodyPr/>
                    <a:lstStyle/>
                    <a:p>
                      <a:pPr algn="ctr"/>
                      <a:r>
                        <a:rPr lang="en-US" sz="2800" b="0" i="0" dirty="0">
                          <a:latin typeface="Calibri" panose="020F0502020204030204" pitchFamily="34" charset="0"/>
                        </a:rPr>
                        <a:t>2023</a:t>
                      </a:r>
                    </a:p>
                  </a:txBody>
                  <a:tcPr marL="121920" marR="121920" marT="60960" marB="60960"/>
                </a:tc>
                <a:tc>
                  <a:txBody>
                    <a:bodyPr/>
                    <a:lstStyle/>
                    <a:p>
                      <a:pPr algn="ctr"/>
                      <a:r>
                        <a:rPr lang="en-US" sz="2800" b="0" i="0" dirty="0">
                          <a:solidFill>
                            <a:schemeClr val="tx1"/>
                          </a:solidFill>
                          <a:latin typeface="Calibri" panose="020F0502020204030204" pitchFamily="34" charset="0"/>
                        </a:rPr>
                        <a:t>$17,000</a:t>
                      </a:r>
                    </a:p>
                  </a:txBody>
                  <a:tcPr marL="121920" marR="121920" marT="60960" marB="60960"/>
                </a:tc>
                <a:extLst>
                  <a:ext uri="{0D108BD9-81ED-4DB2-BD59-A6C34878D82A}">
                    <a16:rowId xmlns:a16="http://schemas.microsoft.com/office/drawing/2014/main" val="2898676193"/>
                  </a:ext>
                </a:extLst>
              </a:tr>
              <a:tr h="498795">
                <a:tc>
                  <a:txBody>
                    <a:bodyPr/>
                    <a:lstStyle/>
                    <a:p>
                      <a:pPr algn="ctr"/>
                      <a:r>
                        <a:rPr lang="en-US" sz="2800" b="1" i="0" dirty="0">
                          <a:latin typeface="Calibri" panose="020F0502020204030204" pitchFamily="34" charset="0"/>
                        </a:rPr>
                        <a:t>2024</a:t>
                      </a:r>
                    </a:p>
                  </a:txBody>
                  <a:tcPr marL="121920" marR="121920" marT="60960" marB="60960"/>
                </a:tc>
                <a:tc>
                  <a:txBody>
                    <a:bodyPr/>
                    <a:lstStyle/>
                    <a:p>
                      <a:pPr algn="ctr"/>
                      <a:r>
                        <a:rPr lang="en-US" sz="2800" b="1" i="0" dirty="0">
                          <a:solidFill>
                            <a:schemeClr val="tx1"/>
                          </a:solidFill>
                          <a:latin typeface="Calibri" panose="020F0502020204030204" pitchFamily="34" charset="0"/>
                        </a:rPr>
                        <a:t>$18,000</a:t>
                      </a:r>
                    </a:p>
                  </a:txBody>
                  <a:tcPr marL="121920" marR="121920" marT="60960" marB="60960"/>
                </a:tc>
                <a:extLst>
                  <a:ext uri="{0D108BD9-81ED-4DB2-BD59-A6C34878D82A}">
                    <a16:rowId xmlns:a16="http://schemas.microsoft.com/office/drawing/2014/main" val="3566584105"/>
                  </a:ext>
                </a:extLst>
              </a:tr>
            </a:tbl>
          </a:graphicData>
        </a:graphic>
      </p:graphicFrame>
    </p:spTree>
    <p:extLst>
      <p:ext uri="{BB962C8B-B14F-4D97-AF65-F5344CB8AC3E}">
        <p14:creationId xmlns:p14="http://schemas.microsoft.com/office/powerpoint/2010/main" val="28198874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381BC1-7C64-9A23-0502-3DB63634847B}"/>
              </a:ext>
            </a:extLst>
          </p:cNvPr>
          <p:cNvSpPr/>
          <p:nvPr/>
        </p:nvSpPr>
        <p:spPr>
          <a:xfrm>
            <a:off x="4752475" y="0"/>
            <a:ext cx="7439526"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E962B95-6DA2-A9BE-1356-AABF7400370A}"/>
              </a:ext>
            </a:extLst>
          </p:cNvPr>
          <p:cNvSpPr>
            <a:spLocks noGrp="1"/>
          </p:cNvSpPr>
          <p:nvPr>
            <p:ph type="title"/>
          </p:nvPr>
        </p:nvSpPr>
        <p:spPr>
          <a:xfrm>
            <a:off x="37238" y="474635"/>
            <a:ext cx="4752475" cy="1239910"/>
          </a:xfrm>
        </p:spPr>
        <p:txBody>
          <a:bodyPr vert="horz" lIns="91440" tIns="45720" rIns="91440" bIns="45720" rtlCol="0" anchor="ctr">
            <a:normAutofit fontScale="90000"/>
          </a:bodyPr>
          <a:lstStyle/>
          <a:p>
            <a:pPr algn="ctr"/>
            <a:r>
              <a:rPr lang="en-US" b="1" kern="1200" dirty="0">
                <a:solidFill>
                  <a:schemeClr val="tx1"/>
                </a:solidFill>
                <a:latin typeface="+mj-lt"/>
                <a:ea typeface="+mj-ea"/>
                <a:cs typeface="+mj-cs"/>
              </a:rPr>
              <a:t>Late Tax Court Petitions</a:t>
            </a:r>
          </a:p>
        </p:txBody>
      </p:sp>
      <p:sp>
        <p:nvSpPr>
          <p:cNvPr id="5" name="Rectangle 4">
            <a:extLst>
              <a:ext uri="{FF2B5EF4-FFF2-40B4-BE49-F238E27FC236}">
                <a16:creationId xmlns:a16="http://schemas.microsoft.com/office/drawing/2014/main" id="{EBA63523-B4F4-FD72-29B8-7CF960001CCD}"/>
              </a:ext>
            </a:extLst>
          </p:cNvPr>
          <p:cNvSpPr/>
          <p:nvPr/>
        </p:nvSpPr>
        <p:spPr>
          <a:xfrm>
            <a:off x="4978782" y="297286"/>
            <a:ext cx="6886647" cy="6263427"/>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black background with text and arrows&#10;&#10;Description automatically generated">
            <a:extLst>
              <a:ext uri="{FF2B5EF4-FFF2-40B4-BE49-F238E27FC236}">
                <a16:creationId xmlns:a16="http://schemas.microsoft.com/office/drawing/2014/main" id="{51CF95EC-DAB6-2817-6D6C-14D1142E556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63546" y="642258"/>
            <a:ext cx="4299857" cy="3913578"/>
          </a:xfrm>
        </p:spPr>
      </p:pic>
      <p:sp>
        <p:nvSpPr>
          <p:cNvPr id="16" name="Content Placeholder 15">
            <a:extLst>
              <a:ext uri="{FF2B5EF4-FFF2-40B4-BE49-F238E27FC236}">
                <a16:creationId xmlns:a16="http://schemas.microsoft.com/office/drawing/2014/main" id="{8EB3C00B-C1A5-C54A-F3F9-71CED74D60EB}"/>
              </a:ext>
            </a:extLst>
          </p:cNvPr>
          <p:cNvSpPr>
            <a:spLocks noGrp="1"/>
          </p:cNvSpPr>
          <p:nvPr>
            <p:ph sz="half" idx="2"/>
          </p:nvPr>
        </p:nvSpPr>
        <p:spPr>
          <a:xfrm>
            <a:off x="5116285" y="474635"/>
            <a:ext cx="6749144" cy="5855571"/>
          </a:xfrm>
        </p:spPr>
        <p:txBody>
          <a:bodyPr anchor="ctr">
            <a:normAutofit/>
          </a:bodyPr>
          <a:lstStyle/>
          <a:p>
            <a:pPr marL="0" indent="0">
              <a:buNone/>
            </a:pPr>
            <a:r>
              <a:rPr lang="en-US" b="1" dirty="0"/>
              <a:t>Excerpt from §6213(a)</a:t>
            </a:r>
            <a:r>
              <a:rPr lang="en-US" dirty="0"/>
              <a:t>:</a:t>
            </a:r>
          </a:p>
          <a:p>
            <a:pPr marL="0" indent="0">
              <a:buNone/>
            </a:pPr>
            <a:r>
              <a:rPr lang="en-US" dirty="0"/>
              <a:t>Within 90 days … after the notice of deficiency authorized in section 6212 is mailed (not counting Saturday, Sunday, or a legal holiday in the District of Columbia as the last day), the taxpayer may file a petition with the Tax Court for a redetermination of the deficiency. … The Tax Court shall have no jurisdiction to enjoin any action or proceeding or order any refund under this subsection unless a timely petition for a redetermination of the deficiency has been filed and then only in respect of the deficiency that is the subject of such petition.</a:t>
            </a:r>
          </a:p>
        </p:txBody>
      </p:sp>
      <p:sp>
        <p:nvSpPr>
          <p:cNvPr id="17" name="TextBox 16">
            <a:extLst>
              <a:ext uri="{FF2B5EF4-FFF2-40B4-BE49-F238E27FC236}">
                <a16:creationId xmlns:a16="http://schemas.microsoft.com/office/drawing/2014/main" id="{4309C1A2-D074-5CF8-3FD8-4A3DFEB7B5FC}"/>
              </a:ext>
            </a:extLst>
          </p:cNvPr>
          <p:cNvSpPr txBox="1"/>
          <p:nvPr/>
        </p:nvSpPr>
        <p:spPr>
          <a:xfrm>
            <a:off x="326571" y="3233056"/>
            <a:ext cx="4437360" cy="3416320"/>
          </a:xfrm>
          <a:prstGeom prst="rect">
            <a:avLst/>
          </a:prstGeom>
          <a:noFill/>
        </p:spPr>
        <p:txBody>
          <a:bodyPr wrap="square" rtlCol="0">
            <a:spAutoFit/>
          </a:bodyPr>
          <a:lstStyle/>
          <a:p>
            <a:r>
              <a:rPr lang="en-US" sz="2400" i="1" dirty="0"/>
              <a:t>Nutt </a:t>
            </a:r>
            <a:r>
              <a:rPr lang="en-US" sz="2400" dirty="0"/>
              <a:t>(T.C., May 2023)</a:t>
            </a:r>
          </a:p>
          <a:p>
            <a:endParaRPr lang="en-US" sz="2400" i="1" dirty="0"/>
          </a:p>
          <a:p>
            <a:r>
              <a:rPr lang="en-US" sz="2400" i="1" dirty="0"/>
              <a:t>Sanders </a:t>
            </a:r>
            <a:r>
              <a:rPr lang="en-US" sz="2400" dirty="0"/>
              <a:t>(T.C., June 2023)</a:t>
            </a:r>
          </a:p>
          <a:p>
            <a:endParaRPr lang="en-US" sz="2400" dirty="0"/>
          </a:p>
          <a:p>
            <a:r>
              <a:rPr lang="en-US" sz="2400" i="1" dirty="0"/>
              <a:t>Culp </a:t>
            </a:r>
            <a:r>
              <a:rPr lang="en-US" sz="2400" dirty="0"/>
              <a:t>(3d Cir., July 2023)</a:t>
            </a:r>
          </a:p>
          <a:p>
            <a:endParaRPr lang="en-US" sz="2400" i="1" dirty="0"/>
          </a:p>
          <a:p>
            <a:r>
              <a:rPr lang="en-US" sz="2400" i="1" dirty="0" err="1"/>
              <a:t>Sall</a:t>
            </a:r>
            <a:r>
              <a:rPr lang="en-US" sz="2400" i="1" dirty="0"/>
              <a:t> </a:t>
            </a:r>
            <a:r>
              <a:rPr lang="en-US" sz="2400" dirty="0"/>
              <a:t>(T.C., November 2023)</a:t>
            </a:r>
          </a:p>
          <a:p>
            <a:endParaRPr lang="en-US" sz="2400" i="1" dirty="0"/>
          </a:p>
          <a:p>
            <a:r>
              <a:rPr lang="en-US" sz="2400" i="1" dirty="0"/>
              <a:t>Dodson </a:t>
            </a:r>
            <a:r>
              <a:rPr lang="en-US" sz="2400" dirty="0"/>
              <a:t>(T.C., January 2024)</a:t>
            </a:r>
          </a:p>
        </p:txBody>
      </p:sp>
    </p:spTree>
    <p:extLst>
      <p:ext uri="{BB962C8B-B14F-4D97-AF65-F5344CB8AC3E}">
        <p14:creationId xmlns:p14="http://schemas.microsoft.com/office/powerpoint/2010/main" val="33373012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F577-A888-4364-9594-7CDFC5483EB5}"/>
              </a:ext>
            </a:extLst>
          </p:cNvPr>
          <p:cNvSpPr>
            <a:spLocks noGrp="1"/>
          </p:cNvSpPr>
          <p:nvPr>
            <p:ph type="title"/>
          </p:nvPr>
        </p:nvSpPr>
        <p:spPr>
          <a:xfrm>
            <a:off x="179173" y="243742"/>
            <a:ext cx="11833654" cy="998710"/>
          </a:xfrm>
        </p:spPr>
        <p:txBody>
          <a:bodyPr/>
          <a:lstStyle/>
          <a:p>
            <a:pPr algn="ctr"/>
            <a:r>
              <a:rPr lang="en-US" b="1" i="1" dirty="0"/>
              <a:t>Palermo v. United States </a:t>
            </a:r>
            <a:r>
              <a:rPr lang="en-US" b="1" dirty="0"/>
              <a:t>(S.D. Fla., August 7, 2023)</a:t>
            </a:r>
            <a:endParaRPr lang="en-US" b="1" i="1" dirty="0"/>
          </a:p>
        </p:txBody>
      </p:sp>
      <p:pic>
        <p:nvPicPr>
          <p:cNvPr id="8" name="Content Placeholder 7" descr="A person holding their hands over a small house&#10;&#10;Description automatically generated">
            <a:extLst>
              <a:ext uri="{FF2B5EF4-FFF2-40B4-BE49-F238E27FC236}">
                <a16:creationId xmlns:a16="http://schemas.microsoft.com/office/drawing/2014/main" id="{107112F6-E11D-3E3A-2571-C3302B4194C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302844" y="2430148"/>
            <a:ext cx="4709983" cy="3139989"/>
          </a:xfrm>
        </p:spPr>
      </p:pic>
      <p:pic>
        <p:nvPicPr>
          <p:cNvPr id="12" name="Content Placeholder 11" descr="A close-up of a form&#10;&#10;Description automatically generated">
            <a:extLst>
              <a:ext uri="{FF2B5EF4-FFF2-40B4-BE49-F238E27FC236}">
                <a16:creationId xmlns:a16="http://schemas.microsoft.com/office/drawing/2014/main" id="{80340C1E-0F80-10B8-B4C2-260C2EDF9F2F}"/>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364522" y="1240154"/>
            <a:ext cx="6703541" cy="5517679"/>
          </a:xfrm>
        </p:spPr>
      </p:pic>
      <p:sp>
        <p:nvSpPr>
          <p:cNvPr id="13" name="Rectangle 12">
            <a:extLst>
              <a:ext uri="{FF2B5EF4-FFF2-40B4-BE49-F238E27FC236}">
                <a16:creationId xmlns:a16="http://schemas.microsoft.com/office/drawing/2014/main" id="{B4658BD5-8A4A-D672-4784-CCB4A59553CB}"/>
              </a:ext>
            </a:extLst>
          </p:cNvPr>
          <p:cNvSpPr/>
          <p:nvPr/>
        </p:nvSpPr>
        <p:spPr>
          <a:xfrm>
            <a:off x="364522" y="2582562"/>
            <a:ext cx="6196916" cy="4572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986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out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026" name="Picture 2" descr="Embezzlement - Overview, Types, Legals">
            <a:extLst>
              <a:ext uri="{FF2B5EF4-FFF2-40B4-BE49-F238E27FC236}">
                <a16:creationId xmlns:a16="http://schemas.microsoft.com/office/drawing/2014/main" id="{E6E0F0F3-6D97-4DC2-A626-3B33211A0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42" y="1690688"/>
            <a:ext cx="6388669" cy="426119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492074F-8278-4A2A-9EAE-7FCEB7CC4AAF}"/>
              </a:ext>
            </a:extLst>
          </p:cNvPr>
          <p:cNvSpPr>
            <a:spLocks noGrp="1"/>
          </p:cNvSpPr>
          <p:nvPr>
            <p:ph type="title"/>
          </p:nvPr>
        </p:nvSpPr>
        <p:spPr>
          <a:xfrm>
            <a:off x="195943" y="365125"/>
            <a:ext cx="11767457" cy="1325563"/>
          </a:xfrm>
        </p:spPr>
        <p:txBody>
          <a:bodyPr>
            <a:normAutofit/>
          </a:bodyPr>
          <a:lstStyle/>
          <a:p>
            <a:r>
              <a:rPr lang="en-US" sz="3600" b="1" i="1" dirty="0">
                <a:solidFill>
                  <a:srgbClr val="FFFF00"/>
                </a:solidFill>
              </a:rPr>
              <a:t>Maggard v. Commissioner</a:t>
            </a:r>
            <a:r>
              <a:rPr lang="en-US" sz="3600" b="1" dirty="0">
                <a:solidFill>
                  <a:srgbClr val="FFFF00"/>
                </a:solidFill>
              </a:rPr>
              <a:t>, T.C. Memo. 2024-77 (August 7)</a:t>
            </a:r>
            <a:endParaRPr lang="en-US" sz="3600" b="1" i="1" dirty="0">
              <a:solidFill>
                <a:srgbClr val="FFFF00"/>
              </a:solidFill>
            </a:endParaRPr>
          </a:p>
        </p:txBody>
      </p:sp>
      <p:sp>
        <p:nvSpPr>
          <p:cNvPr id="4" name="Content Placeholder 3">
            <a:extLst>
              <a:ext uri="{FF2B5EF4-FFF2-40B4-BE49-F238E27FC236}">
                <a16:creationId xmlns:a16="http://schemas.microsoft.com/office/drawing/2014/main" id="{A3DB6D8F-042E-47F1-AA0A-8EF9BC26D7A9}"/>
              </a:ext>
            </a:extLst>
          </p:cNvPr>
          <p:cNvSpPr>
            <a:spLocks noGrp="1"/>
          </p:cNvSpPr>
          <p:nvPr>
            <p:ph sz="half" idx="2"/>
          </p:nvPr>
        </p:nvSpPr>
        <p:spPr>
          <a:xfrm>
            <a:off x="5704114" y="1469571"/>
            <a:ext cx="6161314" cy="5023304"/>
          </a:xfrm>
        </p:spPr>
        <p:txBody>
          <a:bodyPr anchor="ctr">
            <a:normAutofit/>
          </a:bodyPr>
          <a:lstStyle/>
          <a:p>
            <a:r>
              <a:rPr lang="en-US" dirty="0">
                <a:solidFill>
                  <a:srgbClr val="FFFF00"/>
                </a:solidFill>
              </a:rPr>
              <a:t>Taxpayer owns 40% of an S corporation, but the company is controlled by embezzlers</a:t>
            </a:r>
          </a:p>
          <a:p>
            <a:r>
              <a:rPr lang="en-US" dirty="0">
                <a:solidFill>
                  <a:srgbClr val="FFFF00"/>
                </a:solidFill>
              </a:rPr>
              <a:t>Taxpayer’s lawyer asks CFO for Taxpayer’s share of net loss and receives the number “$300,000,” </a:t>
            </a:r>
            <a:r>
              <a:rPr lang="en-US" i="1" dirty="0">
                <a:solidFill>
                  <a:srgbClr val="FFFF00"/>
                </a:solidFill>
              </a:rPr>
              <a:t>written on a napkin</a:t>
            </a:r>
            <a:r>
              <a:rPr lang="en-US" dirty="0">
                <a:solidFill>
                  <a:srgbClr val="FFFF00"/>
                </a:solidFill>
              </a:rPr>
              <a:t>!</a:t>
            </a:r>
          </a:p>
          <a:p>
            <a:r>
              <a:rPr lang="en-US" dirty="0">
                <a:solidFill>
                  <a:srgbClr val="FFFF00"/>
                </a:solidFill>
              </a:rPr>
              <a:t>When the IRS determines the company had net income, Taxpayer argues that disproportionate distributions terminated the S election!</a:t>
            </a:r>
          </a:p>
        </p:txBody>
      </p:sp>
    </p:spTree>
    <p:extLst>
      <p:ext uri="{BB962C8B-B14F-4D97-AF65-F5344CB8AC3E}">
        <p14:creationId xmlns:p14="http://schemas.microsoft.com/office/powerpoint/2010/main" val="9935911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Godfather and Elf star James Caan dies aged 82 | HELLO!">
            <a:extLst>
              <a:ext uri="{FF2B5EF4-FFF2-40B4-BE49-F238E27FC236}">
                <a16:creationId xmlns:a16="http://schemas.microsoft.com/office/drawing/2014/main" id="{B51CD385-49DE-43B3-9E86-FF8BBC88D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481503B-6D28-47A3-810C-00ABCAB11319}"/>
              </a:ext>
            </a:extLst>
          </p:cNvPr>
          <p:cNvSpPr>
            <a:spLocks noGrp="1"/>
          </p:cNvSpPr>
          <p:nvPr>
            <p:ph type="title"/>
          </p:nvPr>
        </p:nvSpPr>
        <p:spPr>
          <a:xfrm>
            <a:off x="223157" y="365125"/>
            <a:ext cx="4942114" cy="1325563"/>
          </a:xfrm>
        </p:spPr>
        <p:txBody>
          <a:bodyPr>
            <a:noAutofit/>
          </a:bodyPr>
          <a:lstStyle/>
          <a:p>
            <a:r>
              <a:rPr lang="en-US" sz="2800" b="1" i="1" dirty="0"/>
              <a:t>Estate of </a:t>
            </a:r>
            <a:r>
              <a:rPr lang="en-US" sz="2800" b="1" i="1" dirty="0" err="1"/>
              <a:t>Caan</a:t>
            </a:r>
            <a:r>
              <a:rPr lang="en-US" sz="2800" b="1" i="1" dirty="0"/>
              <a:t> v. Commissioner</a:t>
            </a:r>
            <a:br>
              <a:rPr lang="en-US" sz="2800" b="1" dirty="0"/>
            </a:br>
            <a:r>
              <a:rPr lang="en-US" sz="2800" b="1" dirty="0"/>
              <a:t>161 T.C. No. 6 (October 18, 2023)</a:t>
            </a:r>
            <a:endParaRPr lang="en-US" sz="2800" b="1" i="1" dirty="0"/>
          </a:p>
        </p:txBody>
      </p:sp>
      <p:sp>
        <p:nvSpPr>
          <p:cNvPr id="3" name="Content Placeholder 2">
            <a:extLst>
              <a:ext uri="{FF2B5EF4-FFF2-40B4-BE49-F238E27FC236}">
                <a16:creationId xmlns:a16="http://schemas.microsoft.com/office/drawing/2014/main" id="{5B72D30E-2F75-4D23-9A56-6A843F0D9650}"/>
              </a:ext>
            </a:extLst>
          </p:cNvPr>
          <p:cNvSpPr>
            <a:spLocks noGrp="1"/>
          </p:cNvSpPr>
          <p:nvPr>
            <p:ph sz="half" idx="1"/>
          </p:nvPr>
        </p:nvSpPr>
        <p:spPr>
          <a:xfrm>
            <a:off x="223158" y="1945368"/>
            <a:ext cx="4942113" cy="4351338"/>
          </a:xfrm>
        </p:spPr>
        <p:txBody>
          <a:bodyPr/>
          <a:lstStyle/>
          <a:p>
            <a:pPr marL="0" indent="0">
              <a:buNone/>
            </a:pPr>
            <a:r>
              <a:rPr lang="en-US" u="sng" dirty="0"/>
              <a:t>2015</a:t>
            </a:r>
            <a:r>
              <a:rPr lang="en-US" dirty="0"/>
              <a:t>: </a:t>
            </a:r>
            <a:r>
              <a:rPr lang="en-US" dirty="0" err="1"/>
              <a:t>Caan’s</a:t>
            </a:r>
            <a:r>
              <a:rPr lang="en-US" dirty="0"/>
              <a:t> financial advisor leaves UBS for Merrill Lynch, orders UBS to sell </a:t>
            </a:r>
            <a:r>
              <a:rPr lang="en-US" dirty="0" err="1"/>
              <a:t>Caan’s</a:t>
            </a:r>
            <a:r>
              <a:rPr lang="en-US" dirty="0"/>
              <a:t> interest in a hedge fund, and asks UBS to transfer the cash proceeds to Merrill Lynch</a:t>
            </a:r>
          </a:p>
          <a:p>
            <a:pPr marL="0" indent="0">
              <a:buNone/>
            </a:pPr>
            <a:endParaRPr lang="en-US" u="sng" dirty="0"/>
          </a:p>
          <a:p>
            <a:pPr marL="0" indent="0">
              <a:buNone/>
            </a:pPr>
            <a:r>
              <a:rPr lang="en-US" u="sng" dirty="0"/>
              <a:t>2016</a:t>
            </a:r>
            <a:r>
              <a:rPr lang="en-US" dirty="0"/>
              <a:t>: UBS makes cash transfer to Merrill Lynch</a:t>
            </a:r>
          </a:p>
        </p:txBody>
      </p:sp>
    </p:spTree>
    <p:extLst>
      <p:ext uri="{BB962C8B-B14F-4D97-AF65-F5344CB8AC3E}">
        <p14:creationId xmlns:p14="http://schemas.microsoft.com/office/powerpoint/2010/main" val="2842192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E4BE3-8247-4EE3-9135-30D882342DCE}"/>
              </a:ext>
            </a:extLst>
          </p:cNvPr>
          <p:cNvSpPr>
            <a:spLocks noGrp="1"/>
          </p:cNvSpPr>
          <p:nvPr>
            <p:ph type="title"/>
          </p:nvPr>
        </p:nvSpPr>
        <p:spPr>
          <a:xfrm>
            <a:off x="838200" y="18255"/>
            <a:ext cx="10515600" cy="1325563"/>
          </a:xfrm>
        </p:spPr>
        <p:txBody>
          <a:bodyPr/>
          <a:lstStyle/>
          <a:p>
            <a:pPr algn="ctr"/>
            <a:r>
              <a:rPr lang="en-US" b="1" dirty="0"/>
              <a:t>OTHER CASES OF NOTE</a:t>
            </a:r>
          </a:p>
        </p:txBody>
      </p:sp>
    </p:spTree>
    <p:extLst>
      <p:ext uri="{BB962C8B-B14F-4D97-AF65-F5344CB8AC3E}">
        <p14:creationId xmlns:p14="http://schemas.microsoft.com/office/powerpoint/2010/main" val="3855567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633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236504"/>
            <a:ext cx="11617291" cy="6384992"/>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latin typeface="Calibri" panose="020F0502020204030204" pitchFamily="34" charset="0"/>
              <a:cs typeface="Calibri" panose="020F0502020204030204" pitchFamily="34" charset="0"/>
            </a:endParaRPr>
          </a:p>
        </p:txBody>
      </p:sp>
      <p:sp>
        <p:nvSpPr>
          <p:cNvPr id="14" name="Rectangle 13"/>
          <p:cNvSpPr/>
          <p:nvPr/>
        </p:nvSpPr>
        <p:spPr>
          <a:xfrm>
            <a:off x="9216347" y="0"/>
            <a:ext cx="26882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Calibri" panose="020F0502020204030204" pitchFamily="34" charset="0"/>
              <a:cs typeface="Calibri" panose="020F0502020204030204" pitchFamily="34" charset="0"/>
            </a:endParaRPr>
          </a:p>
        </p:txBody>
      </p:sp>
      <p:sp>
        <p:nvSpPr>
          <p:cNvPr id="20" name="Text Placeholder 1"/>
          <p:cNvSpPr txBox="1">
            <a:spLocks/>
          </p:cNvSpPr>
          <p:nvPr/>
        </p:nvSpPr>
        <p:spPr>
          <a:xfrm>
            <a:off x="9441935" y="236504"/>
            <a:ext cx="2299229" cy="522106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3733" b="1" dirty="0">
                <a:solidFill>
                  <a:schemeClr val="bg1"/>
                </a:solidFill>
                <a:latin typeface="Calibri" panose="020F0502020204030204" pitchFamily="34" charset="0"/>
                <a:cs typeface="Calibri" panose="020F0502020204030204" pitchFamily="34" charset="0"/>
              </a:rPr>
              <a:t>Federal Gift Tax Annual Exclusion Amount</a:t>
            </a:r>
            <a:endParaRPr lang="ko-KR" altLang="en-US" sz="3733" b="1" dirty="0">
              <a:solidFill>
                <a:schemeClr val="tx2">
                  <a:lumMod val="75000"/>
                </a:schemeClr>
              </a:solidFill>
              <a:latin typeface="Calibri" panose="020F0502020204030204" pitchFamily="34" charset="0"/>
              <a:cs typeface="Calibri" panose="020F0502020204030204" pitchFamily="34" charset="0"/>
            </a:endParaRPr>
          </a:p>
        </p:txBody>
      </p:sp>
      <p:grpSp>
        <p:nvGrpSpPr>
          <p:cNvPr id="7" name="Group 14">
            <a:extLst>
              <a:ext uri="{FF2B5EF4-FFF2-40B4-BE49-F238E27FC236}">
                <a16:creationId xmlns:a16="http://schemas.microsoft.com/office/drawing/2014/main" id="{20C2B74B-BECB-4535-B502-06DC80D74B06}"/>
              </a:ext>
            </a:extLst>
          </p:cNvPr>
          <p:cNvGrpSpPr/>
          <p:nvPr/>
        </p:nvGrpSpPr>
        <p:grpSpPr>
          <a:xfrm>
            <a:off x="9652000" y="236505"/>
            <a:ext cx="406400" cy="1530817"/>
            <a:chOff x="4058860" y="987781"/>
            <a:chExt cx="1052368" cy="3696329"/>
          </a:xfrm>
        </p:grpSpPr>
        <p:sp>
          <p:nvSpPr>
            <p:cNvPr id="8" name="Rectangle 8">
              <a:extLst>
                <a:ext uri="{FF2B5EF4-FFF2-40B4-BE49-F238E27FC236}">
                  <a16:creationId xmlns:a16="http://schemas.microsoft.com/office/drawing/2014/main" id="{25302530-3AAA-4B18-B144-C49D138138CE}"/>
                </a:ext>
              </a:extLst>
            </p:cNvPr>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9" name="Rectangle 8">
              <a:extLst>
                <a:ext uri="{FF2B5EF4-FFF2-40B4-BE49-F238E27FC236}">
                  <a16:creationId xmlns:a16="http://schemas.microsoft.com/office/drawing/2014/main" id="{91FA14DC-BAA1-4B27-93F4-512A9C64EF6C}"/>
                </a:ext>
              </a:extLst>
            </p:cNvPr>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Rectangle 2">
              <a:extLst>
                <a:ext uri="{FF2B5EF4-FFF2-40B4-BE49-F238E27FC236}">
                  <a16:creationId xmlns:a16="http://schemas.microsoft.com/office/drawing/2014/main" id="{C6C7785C-8982-46D8-BD2D-F0082959A035}"/>
                </a:ext>
              </a:extLst>
            </p:cNvPr>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 name="Rectangle 2">
              <a:extLst>
                <a:ext uri="{FF2B5EF4-FFF2-40B4-BE49-F238E27FC236}">
                  <a16:creationId xmlns:a16="http://schemas.microsoft.com/office/drawing/2014/main" id="{0EA746AB-277A-4BA1-9F0A-B7C535C1FB4A}"/>
                </a:ext>
              </a:extLst>
            </p:cNvPr>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 name="Rectangle 2">
              <a:extLst>
                <a:ext uri="{FF2B5EF4-FFF2-40B4-BE49-F238E27FC236}">
                  <a16:creationId xmlns:a16="http://schemas.microsoft.com/office/drawing/2014/main" id="{8DD3C104-DCA5-4C07-AA7C-5F42944E40F4}"/>
                </a:ext>
              </a:extLst>
            </p:cNvPr>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3" name="Isosceles Triangle 12">
              <a:extLst>
                <a:ext uri="{FF2B5EF4-FFF2-40B4-BE49-F238E27FC236}">
                  <a16:creationId xmlns:a16="http://schemas.microsoft.com/office/drawing/2014/main" id="{B6979A23-A285-45E9-95F0-43DC4293EA1E}"/>
                </a:ext>
              </a:extLst>
            </p:cNvPr>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5" name="Parallelogram 15">
              <a:extLst>
                <a:ext uri="{FF2B5EF4-FFF2-40B4-BE49-F238E27FC236}">
                  <a16:creationId xmlns:a16="http://schemas.microsoft.com/office/drawing/2014/main" id="{00FFC3E9-ACCE-438D-B2B5-5AA4625B76F2}"/>
                </a:ext>
              </a:extLst>
            </p:cNvPr>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graphicFrame>
        <p:nvGraphicFramePr>
          <p:cNvPr id="16" name="Content Placeholder 3"/>
          <p:cNvGraphicFramePr>
            <a:graphicFrameLocks/>
          </p:cNvGraphicFramePr>
          <p:nvPr/>
        </p:nvGraphicFramePr>
        <p:xfrm>
          <a:off x="865415" y="411480"/>
          <a:ext cx="7811421" cy="6035040"/>
        </p:xfrm>
        <a:graphic>
          <a:graphicData uri="http://schemas.openxmlformats.org/drawingml/2006/table">
            <a:tbl>
              <a:tblPr firstRow="1" bandRow="1">
                <a:tableStyleId>{5C22544A-7EE6-4342-B048-85BDC9FD1C3A}</a:tableStyleId>
              </a:tblPr>
              <a:tblGrid>
                <a:gridCol w="3279668">
                  <a:extLst>
                    <a:ext uri="{9D8B030D-6E8A-4147-A177-3AD203B41FA5}">
                      <a16:colId xmlns:a16="http://schemas.microsoft.com/office/drawing/2014/main" val="653480853"/>
                    </a:ext>
                  </a:extLst>
                </a:gridCol>
                <a:gridCol w="4531753">
                  <a:extLst>
                    <a:ext uri="{9D8B030D-6E8A-4147-A177-3AD203B41FA5}">
                      <a16:colId xmlns:a16="http://schemas.microsoft.com/office/drawing/2014/main" val="4007659248"/>
                    </a:ext>
                  </a:extLst>
                </a:gridCol>
              </a:tblGrid>
              <a:tr h="498795">
                <a:tc>
                  <a:txBody>
                    <a:bodyPr/>
                    <a:lstStyle/>
                    <a:p>
                      <a:pPr algn="ctr"/>
                      <a:r>
                        <a:rPr lang="en-US" sz="2800" dirty="0">
                          <a:latin typeface="Calibri" panose="020F0502020204030204" pitchFamily="34" charset="0"/>
                        </a:rPr>
                        <a:t>Date of gift</a:t>
                      </a:r>
                    </a:p>
                  </a:txBody>
                  <a:tcPr marL="121920" marR="121920" marT="60960" marB="60960"/>
                </a:tc>
                <a:tc>
                  <a:txBody>
                    <a:bodyPr/>
                    <a:lstStyle/>
                    <a:p>
                      <a:pPr algn="ctr"/>
                      <a:r>
                        <a:rPr lang="en-US" sz="2800" dirty="0">
                          <a:latin typeface="Calibri" panose="020F0502020204030204" pitchFamily="34" charset="0"/>
                        </a:rPr>
                        <a:t>Annual exclusion amount</a:t>
                      </a:r>
                    </a:p>
                  </a:txBody>
                  <a:tcPr marL="121920" marR="121920" marT="60960" marB="60960"/>
                </a:tc>
                <a:extLst>
                  <a:ext uri="{0D108BD9-81ED-4DB2-BD59-A6C34878D82A}">
                    <a16:rowId xmlns:a16="http://schemas.microsoft.com/office/drawing/2014/main" val="535695114"/>
                  </a:ext>
                </a:extLst>
              </a:tr>
              <a:tr h="498795">
                <a:tc>
                  <a:txBody>
                    <a:bodyPr/>
                    <a:lstStyle/>
                    <a:p>
                      <a:pPr algn="ctr"/>
                      <a:r>
                        <a:rPr lang="en-US" sz="2800" dirty="0">
                          <a:latin typeface="Calibri" panose="020F0502020204030204" pitchFamily="34" charset="0"/>
                        </a:rPr>
                        <a:t>2001</a:t>
                      </a:r>
                    </a:p>
                  </a:txBody>
                  <a:tcPr marL="121920" marR="121920" marT="60960" marB="60960"/>
                </a:tc>
                <a:tc>
                  <a:txBody>
                    <a:bodyPr/>
                    <a:lstStyle/>
                    <a:p>
                      <a:pPr algn="ctr"/>
                      <a:r>
                        <a:rPr lang="en-US" sz="2800" dirty="0">
                          <a:latin typeface="Calibri" panose="020F0502020204030204" pitchFamily="34" charset="0"/>
                        </a:rPr>
                        <a:t>$10,000</a:t>
                      </a:r>
                    </a:p>
                  </a:txBody>
                  <a:tcPr marL="121920" marR="121920" marT="60960" marB="60960"/>
                </a:tc>
                <a:extLst>
                  <a:ext uri="{0D108BD9-81ED-4DB2-BD59-A6C34878D82A}">
                    <a16:rowId xmlns:a16="http://schemas.microsoft.com/office/drawing/2014/main" val="2182748150"/>
                  </a:ext>
                </a:extLst>
              </a:tr>
              <a:tr h="498795">
                <a:tc>
                  <a:txBody>
                    <a:bodyPr/>
                    <a:lstStyle/>
                    <a:p>
                      <a:pPr algn="ctr"/>
                      <a:r>
                        <a:rPr lang="en-US" sz="2800" dirty="0">
                          <a:latin typeface="Calibri" panose="020F0502020204030204" pitchFamily="34" charset="0"/>
                        </a:rPr>
                        <a:t>2002 – 2005 </a:t>
                      </a:r>
                    </a:p>
                  </a:txBody>
                  <a:tcPr marL="121920" marR="121920" marT="60960" marB="60960"/>
                </a:tc>
                <a:tc>
                  <a:txBody>
                    <a:bodyPr/>
                    <a:lstStyle/>
                    <a:p>
                      <a:pPr algn="ctr"/>
                      <a:r>
                        <a:rPr lang="en-US" sz="2800" dirty="0">
                          <a:latin typeface="Calibri" panose="020F0502020204030204" pitchFamily="34" charset="0"/>
                        </a:rPr>
                        <a:t>$11,000</a:t>
                      </a:r>
                    </a:p>
                  </a:txBody>
                  <a:tcPr marL="121920" marR="121920" marT="60960" marB="60960"/>
                </a:tc>
                <a:extLst>
                  <a:ext uri="{0D108BD9-81ED-4DB2-BD59-A6C34878D82A}">
                    <a16:rowId xmlns:a16="http://schemas.microsoft.com/office/drawing/2014/main" val="2728117768"/>
                  </a:ext>
                </a:extLst>
              </a:tr>
              <a:tr h="498795">
                <a:tc>
                  <a:txBody>
                    <a:bodyPr/>
                    <a:lstStyle/>
                    <a:p>
                      <a:pPr algn="ctr"/>
                      <a:r>
                        <a:rPr lang="en-US" sz="2800" dirty="0">
                          <a:latin typeface="Calibri" panose="020F0502020204030204" pitchFamily="34" charset="0"/>
                        </a:rPr>
                        <a:t>2006 – 2008</a:t>
                      </a:r>
                    </a:p>
                  </a:txBody>
                  <a:tcPr marL="121920" marR="121920" marT="60960" marB="60960"/>
                </a:tc>
                <a:tc>
                  <a:txBody>
                    <a:bodyPr/>
                    <a:lstStyle/>
                    <a:p>
                      <a:pPr algn="ctr"/>
                      <a:r>
                        <a:rPr lang="en-US" sz="2800" dirty="0">
                          <a:latin typeface="Calibri" panose="020F0502020204030204" pitchFamily="34" charset="0"/>
                        </a:rPr>
                        <a:t>$12,000</a:t>
                      </a:r>
                    </a:p>
                  </a:txBody>
                  <a:tcPr marL="121920" marR="121920" marT="60960" marB="60960"/>
                </a:tc>
                <a:extLst>
                  <a:ext uri="{0D108BD9-81ED-4DB2-BD59-A6C34878D82A}">
                    <a16:rowId xmlns:a16="http://schemas.microsoft.com/office/drawing/2014/main" val="1707866274"/>
                  </a:ext>
                </a:extLst>
              </a:tr>
              <a:tr h="498795">
                <a:tc>
                  <a:txBody>
                    <a:bodyPr/>
                    <a:lstStyle/>
                    <a:p>
                      <a:pPr algn="ctr"/>
                      <a:r>
                        <a:rPr lang="en-US" sz="2800" dirty="0">
                          <a:latin typeface="Calibri" panose="020F0502020204030204" pitchFamily="34" charset="0"/>
                        </a:rPr>
                        <a:t>2009 – 2012</a:t>
                      </a:r>
                    </a:p>
                  </a:txBody>
                  <a:tcPr marL="121920" marR="121920" marT="60960" marB="60960"/>
                </a:tc>
                <a:tc>
                  <a:txBody>
                    <a:bodyPr/>
                    <a:lstStyle/>
                    <a:p>
                      <a:pPr algn="ctr"/>
                      <a:r>
                        <a:rPr lang="en-US" sz="2800" dirty="0">
                          <a:latin typeface="Calibri" panose="020F0502020204030204" pitchFamily="34" charset="0"/>
                        </a:rPr>
                        <a:t>$13,000</a:t>
                      </a:r>
                    </a:p>
                  </a:txBody>
                  <a:tcPr marL="121920" marR="121920" marT="60960" marB="60960"/>
                </a:tc>
                <a:extLst>
                  <a:ext uri="{0D108BD9-81ED-4DB2-BD59-A6C34878D82A}">
                    <a16:rowId xmlns:a16="http://schemas.microsoft.com/office/drawing/2014/main" val="1475962210"/>
                  </a:ext>
                </a:extLst>
              </a:tr>
              <a:tr h="498795">
                <a:tc>
                  <a:txBody>
                    <a:bodyPr/>
                    <a:lstStyle/>
                    <a:p>
                      <a:pPr algn="ctr"/>
                      <a:r>
                        <a:rPr lang="en-US" sz="2800" dirty="0">
                          <a:latin typeface="Calibri" panose="020F0502020204030204" pitchFamily="34" charset="0"/>
                        </a:rPr>
                        <a:t>2013 – 2017</a:t>
                      </a:r>
                    </a:p>
                  </a:txBody>
                  <a:tcPr marL="121920" marR="121920" marT="60960" marB="60960"/>
                </a:tc>
                <a:tc>
                  <a:txBody>
                    <a:bodyPr/>
                    <a:lstStyle/>
                    <a:p>
                      <a:pPr algn="ctr"/>
                      <a:r>
                        <a:rPr lang="en-US" sz="2800" dirty="0">
                          <a:latin typeface="Calibri" panose="020F0502020204030204" pitchFamily="34" charset="0"/>
                        </a:rPr>
                        <a:t>$14,000</a:t>
                      </a:r>
                    </a:p>
                  </a:txBody>
                  <a:tcPr marL="121920" marR="121920" marT="60960" marB="60960"/>
                </a:tc>
                <a:extLst>
                  <a:ext uri="{0D108BD9-81ED-4DB2-BD59-A6C34878D82A}">
                    <a16:rowId xmlns:a16="http://schemas.microsoft.com/office/drawing/2014/main" val="1695605109"/>
                  </a:ext>
                </a:extLst>
              </a:tr>
              <a:tr h="498795">
                <a:tc>
                  <a:txBody>
                    <a:bodyPr/>
                    <a:lstStyle/>
                    <a:p>
                      <a:pPr algn="ctr"/>
                      <a:r>
                        <a:rPr lang="en-US" sz="2800" dirty="0">
                          <a:latin typeface="Calibri" panose="020F0502020204030204" pitchFamily="34" charset="0"/>
                        </a:rPr>
                        <a:t>2018 – 2021</a:t>
                      </a:r>
                    </a:p>
                  </a:txBody>
                  <a:tcPr marL="121920" marR="121920" marT="60960" marB="60960"/>
                </a:tc>
                <a:tc>
                  <a:txBody>
                    <a:bodyPr/>
                    <a:lstStyle/>
                    <a:p>
                      <a:pPr algn="ctr"/>
                      <a:r>
                        <a:rPr lang="en-US" sz="2800" dirty="0">
                          <a:latin typeface="Calibri" panose="020F0502020204030204" pitchFamily="34" charset="0"/>
                        </a:rPr>
                        <a:t>$15,000</a:t>
                      </a:r>
                    </a:p>
                  </a:txBody>
                  <a:tcPr marL="121920" marR="121920" marT="60960" marB="60960"/>
                </a:tc>
                <a:extLst>
                  <a:ext uri="{0D108BD9-81ED-4DB2-BD59-A6C34878D82A}">
                    <a16:rowId xmlns:a16="http://schemas.microsoft.com/office/drawing/2014/main" val="2629068038"/>
                  </a:ext>
                </a:extLst>
              </a:tr>
              <a:tr h="498795">
                <a:tc>
                  <a:txBody>
                    <a:bodyPr/>
                    <a:lstStyle/>
                    <a:p>
                      <a:pPr algn="ctr"/>
                      <a:r>
                        <a:rPr lang="en-US" sz="2800" b="0" i="0" dirty="0">
                          <a:latin typeface="Calibri" panose="020F0502020204030204" pitchFamily="34" charset="0"/>
                        </a:rPr>
                        <a:t>2022</a:t>
                      </a:r>
                    </a:p>
                  </a:txBody>
                  <a:tcPr marL="121920" marR="121920" marT="60960" marB="60960"/>
                </a:tc>
                <a:tc>
                  <a:txBody>
                    <a:bodyPr/>
                    <a:lstStyle/>
                    <a:p>
                      <a:pPr algn="ctr"/>
                      <a:r>
                        <a:rPr lang="en-US" sz="2800" b="0" i="0" dirty="0">
                          <a:solidFill>
                            <a:schemeClr val="tx1"/>
                          </a:solidFill>
                          <a:latin typeface="Calibri" panose="020F0502020204030204" pitchFamily="34" charset="0"/>
                        </a:rPr>
                        <a:t>$16,000</a:t>
                      </a:r>
                    </a:p>
                  </a:txBody>
                  <a:tcPr marL="121920" marR="121920" marT="60960" marB="60960"/>
                </a:tc>
                <a:extLst>
                  <a:ext uri="{0D108BD9-81ED-4DB2-BD59-A6C34878D82A}">
                    <a16:rowId xmlns:a16="http://schemas.microsoft.com/office/drawing/2014/main" val="3160794837"/>
                  </a:ext>
                </a:extLst>
              </a:tr>
              <a:tr h="498795">
                <a:tc>
                  <a:txBody>
                    <a:bodyPr/>
                    <a:lstStyle/>
                    <a:p>
                      <a:pPr algn="ctr"/>
                      <a:r>
                        <a:rPr lang="en-US" sz="2800" b="0" i="0" dirty="0">
                          <a:latin typeface="Calibri" panose="020F0502020204030204" pitchFamily="34" charset="0"/>
                        </a:rPr>
                        <a:t>2023</a:t>
                      </a:r>
                    </a:p>
                  </a:txBody>
                  <a:tcPr marL="121920" marR="121920" marT="60960" marB="60960"/>
                </a:tc>
                <a:tc>
                  <a:txBody>
                    <a:bodyPr/>
                    <a:lstStyle/>
                    <a:p>
                      <a:pPr algn="ctr"/>
                      <a:r>
                        <a:rPr lang="en-US" sz="2800" b="0" i="0" dirty="0">
                          <a:solidFill>
                            <a:schemeClr val="tx1"/>
                          </a:solidFill>
                          <a:latin typeface="Calibri" panose="020F0502020204030204" pitchFamily="34" charset="0"/>
                        </a:rPr>
                        <a:t>$17,000</a:t>
                      </a:r>
                    </a:p>
                  </a:txBody>
                  <a:tcPr marL="121920" marR="121920" marT="60960" marB="60960"/>
                </a:tc>
                <a:extLst>
                  <a:ext uri="{0D108BD9-81ED-4DB2-BD59-A6C34878D82A}">
                    <a16:rowId xmlns:a16="http://schemas.microsoft.com/office/drawing/2014/main" val="2898676193"/>
                  </a:ext>
                </a:extLst>
              </a:tr>
              <a:tr h="498795">
                <a:tc>
                  <a:txBody>
                    <a:bodyPr/>
                    <a:lstStyle/>
                    <a:p>
                      <a:pPr algn="ctr"/>
                      <a:r>
                        <a:rPr lang="en-US" sz="2800" b="1" i="0" dirty="0">
                          <a:latin typeface="Calibri" panose="020F0502020204030204" pitchFamily="34" charset="0"/>
                        </a:rPr>
                        <a:t>2024</a:t>
                      </a:r>
                    </a:p>
                  </a:txBody>
                  <a:tcPr marL="121920" marR="121920" marT="60960" marB="60960"/>
                </a:tc>
                <a:tc>
                  <a:txBody>
                    <a:bodyPr/>
                    <a:lstStyle/>
                    <a:p>
                      <a:pPr algn="ctr"/>
                      <a:r>
                        <a:rPr lang="en-US" sz="2800" b="1" i="0" dirty="0">
                          <a:solidFill>
                            <a:schemeClr val="tx1"/>
                          </a:solidFill>
                          <a:latin typeface="Calibri" panose="020F0502020204030204" pitchFamily="34" charset="0"/>
                        </a:rPr>
                        <a:t>$18,000</a:t>
                      </a:r>
                    </a:p>
                  </a:txBody>
                  <a:tcPr marL="121920" marR="121920" marT="60960" marB="60960"/>
                </a:tc>
                <a:extLst>
                  <a:ext uri="{0D108BD9-81ED-4DB2-BD59-A6C34878D82A}">
                    <a16:rowId xmlns:a16="http://schemas.microsoft.com/office/drawing/2014/main" val="3566584105"/>
                  </a:ext>
                </a:extLst>
              </a:tr>
              <a:tr h="498795">
                <a:tc>
                  <a:txBody>
                    <a:bodyPr/>
                    <a:lstStyle/>
                    <a:p>
                      <a:pPr algn="ctr"/>
                      <a:r>
                        <a:rPr lang="en-US" sz="2800" b="1" i="1" dirty="0">
                          <a:latin typeface="Calibri" panose="020F0502020204030204" pitchFamily="34" charset="0"/>
                        </a:rPr>
                        <a:t>2025</a:t>
                      </a:r>
                    </a:p>
                  </a:txBody>
                  <a:tcPr marL="121920" marR="121920" marT="60960" marB="60960"/>
                </a:tc>
                <a:tc>
                  <a:txBody>
                    <a:bodyPr/>
                    <a:lstStyle/>
                    <a:p>
                      <a:pPr algn="ctr"/>
                      <a:r>
                        <a:rPr lang="en-US" sz="2800" b="1" i="1" dirty="0">
                          <a:solidFill>
                            <a:schemeClr val="tx1"/>
                          </a:solidFill>
                          <a:latin typeface="Calibri" panose="020F0502020204030204" pitchFamily="34" charset="0"/>
                        </a:rPr>
                        <a:t>$19,000</a:t>
                      </a:r>
                    </a:p>
                  </a:txBody>
                  <a:tcPr marL="121920" marR="121920" marT="60960" marB="60960"/>
                </a:tc>
                <a:extLst>
                  <a:ext uri="{0D108BD9-81ED-4DB2-BD59-A6C34878D82A}">
                    <a16:rowId xmlns:a16="http://schemas.microsoft.com/office/drawing/2014/main" val="1696238774"/>
                  </a:ext>
                </a:extLst>
              </a:tr>
            </a:tbl>
          </a:graphicData>
        </a:graphic>
      </p:graphicFrame>
    </p:spTree>
    <p:extLst>
      <p:ext uri="{BB962C8B-B14F-4D97-AF65-F5344CB8AC3E}">
        <p14:creationId xmlns:p14="http://schemas.microsoft.com/office/powerpoint/2010/main" val="112260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25259" y="73218"/>
            <a:ext cx="11617291" cy="6384992"/>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ko-KR" altLang="en-US" sz="2400">
              <a:solidFill>
                <a:schemeClr val="tx1"/>
              </a:solidFill>
              <a:latin typeface="Calibri" panose="020F0502020204030204" pitchFamily="34" charset="0"/>
              <a:cs typeface="Calibri" panose="020F0502020204030204" pitchFamily="34" charset="0"/>
            </a:endParaRPr>
          </a:p>
        </p:txBody>
      </p:sp>
      <p:sp>
        <p:nvSpPr>
          <p:cNvPr id="14" name="Rectangle 13"/>
          <p:cNvSpPr/>
          <p:nvPr/>
        </p:nvSpPr>
        <p:spPr>
          <a:xfrm>
            <a:off x="9470571" y="0"/>
            <a:ext cx="272142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ko-KR" altLang="en-US" sz="2400">
              <a:latin typeface="Calibri" panose="020F0502020204030204" pitchFamily="34" charset="0"/>
              <a:cs typeface="Calibri" panose="020F0502020204030204" pitchFamily="34" charset="0"/>
            </a:endParaRPr>
          </a:p>
        </p:txBody>
      </p:sp>
      <p:sp>
        <p:nvSpPr>
          <p:cNvPr id="20" name="Text Placeholder 1"/>
          <p:cNvSpPr txBox="1">
            <a:spLocks/>
          </p:cNvSpPr>
          <p:nvPr/>
        </p:nvSpPr>
        <p:spPr>
          <a:xfrm>
            <a:off x="9373005" y="68367"/>
            <a:ext cx="2644270" cy="1581545"/>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b="1" dirty="0">
                <a:solidFill>
                  <a:schemeClr val="bg1"/>
                </a:solidFill>
                <a:latin typeface="Calibri" panose="020F0502020204030204" pitchFamily="34" charset="0"/>
                <a:cs typeface="Calibri" panose="020F0502020204030204" pitchFamily="34" charset="0"/>
              </a:rPr>
              <a:t>Section 7520    Rates</a:t>
            </a:r>
          </a:p>
        </p:txBody>
      </p:sp>
      <p:graphicFrame>
        <p:nvGraphicFramePr>
          <p:cNvPr id="16" name="Content Placeholder 3"/>
          <p:cNvGraphicFramePr>
            <a:graphicFrameLocks/>
          </p:cNvGraphicFramePr>
          <p:nvPr>
            <p:extLst>
              <p:ext uri="{D42A27DB-BD31-4B8C-83A1-F6EECF244321}">
                <p14:modId xmlns:p14="http://schemas.microsoft.com/office/powerpoint/2010/main" val="3206099893"/>
              </p:ext>
            </p:extLst>
          </p:nvPr>
        </p:nvGraphicFramePr>
        <p:xfrm>
          <a:off x="64484" y="73217"/>
          <a:ext cx="3586512" cy="6484335"/>
        </p:xfrm>
        <a:graphic>
          <a:graphicData uri="http://schemas.openxmlformats.org/drawingml/2006/table">
            <a:tbl>
              <a:tblPr firstRow="1" bandRow="1">
                <a:tableStyleId>{5C22544A-7EE6-4342-B048-85BDC9FD1C3A}</a:tableStyleId>
              </a:tblPr>
              <a:tblGrid>
                <a:gridCol w="2045453">
                  <a:extLst>
                    <a:ext uri="{9D8B030D-6E8A-4147-A177-3AD203B41FA5}">
                      <a16:colId xmlns:a16="http://schemas.microsoft.com/office/drawing/2014/main" val="653480853"/>
                    </a:ext>
                  </a:extLst>
                </a:gridCol>
                <a:gridCol w="1541059">
                  <a:extLst>
                    <a:ext uri="{9D8B030D-6E8A-4147-A177-3AD203B41FA5}">
                      <a16:colId xmlns:a16="http://schemas.microsoft.com/office/drawing/2014/main" val="4007659248"/>
                    </a:ext>
                  </a:extLst>
                </a:gridCol>
              </a:tblGrid>
              <a:tr h="498795">
                <a:tc>
                  <a:txBody>
                    <a:bodyPr/>
                    <a:lstStyle/>
                    <a:p>
                      <a:pPr algn="ctr"/>
                      <a:r>
                        <a:rPr lang="en-US" sz="2100" dirty="0">
                          <a:latin typeface="Calibri" panose="020F0502020204030204" pitchFamily="34" charset="0"/>
                        </a:rPr>
                        <a:t>Month</a:t>
                      </a:r>
                    </a:p>
                  </a:txBody>
                  <a:tcPr marL="121920" marR="121920" marT="60960" marB="60960"/>
                </a:tc>
                <a:tc>
                  <a:txBody>
                    <a:bodyPr/>
                    <a:lstStyle/>
                    <a:p>
                      <a:pPr algn="ctr"/>
                      <a:r>
                        <a:rPr lang="en-US" sz="2100" dirty="0">
                          <a:latin typeface="Calibri" panose="020F0502020204030204" pitchFamily="34" charset="0"/>
                        </a:rPr>
                        <a:t>§7520 Rate</a:t>
                      </a:r>
                    </a:p>
                  </a:txBody>
                  <a:tcPr marL="121920" marR="121920" marT="60960" marB="60960"/>
                </a:tc>
                <a:extLst>
                  <a:ext uri="{0D108BD9-81ED-4DB2-BD59-A6C34878D82A}">
                    <a16:rowId xmlns:a16="http://schemas.microsoft.com/office/drawing/2014/main" val="535695114"/>
                  </a:ext>
                </a:extLst>
              </a:tr>
              <a:tr h="498795">
                <a:tc>
                  <a:txBody>
                    <a:bodyPr/>
                    <a:lstStyle/>
                    <a:p>
                      <a:pPr algn="ctr"/>
                      <a:r>
                        <a:rPr lang="en-US" sz="2100" dirty="0">
                          <a:latin typeface="Calibri" panose="020F0502020204030204" pitchFamily="34" charset="0"/>
                        </a:rPr>
                        <a:t>January 2022</a:t>
                      </a:r>
                    </a:p>
                  </a:txBody>
                  <a:tcPr marL="121920" marR="121920" marT="60960" marB="60960"/>
                </a:tc>
                <a:tc>
                  <a:txBody>
                    <a:bodyPr/>
                    <a:lstStyle/>
                    <a:p>
                      <a:pPr algn="ctr"/>
                      <a:r>
                        <a:rPr lang="en-US" sz="2100" dirty="0">
                          <a:latin typeface="Calibri" panose="020F0502020204030204" pitchFamily="34" charset="0"/>
                        </a:rPr>
                        <a:t>1.6%</a:t>
                      </a:r>
                    </a:p>
                  </a:txBody>
                  <a:tcPr marL="121920" marR="121920" marT="60960" marB="60960"/>
                </a:tc>
                <a:extLst>
                  <a:ext uri="{0D108BD9-81ED-4DB2-BD59-A6C34878D82A}">
                    <a16:rowId xmlns:a16="http://schemas.microsoft.com/office/drawing/2014/main" val="2182748150"/>
                  </a:ext>
                </a:extLst>
              </a:tr>
              <a:tr h="498795">
                <a:tc>
                  <a:txBody>
                    <a:bodyPr/>
                    <a:lstStyle/>
                    <a:p>
                      <a:pPr algn="ctr"/>
                      <a:r>
                        <a:rPr lang="en-US" sz="2100" dirty="0">
                          <a:latin typeface="Calibri" panose="020F0502020204030204" pitchFamily="34" charset="0"/>
                        </a:rPr>
                        <a:t>February 2022</a:t>
                      </a:r>
                    </a:p>
                  </a:txBody>
                  <a:tcPr marL="121920" marR="121920" marT="60960" marB="60960"/>
                </a:tc>
                <a:tc>
                  <a:txBody>
                    <a:bodyPr/>
                    <a:lstStyle/>
                    <a:p>
                      <a:pPr algn="ctr"/>
                      <a:r>
                        <a:rPr lang="en-US" sz="2100" dirty="0">
                          <a:latin typeface="Calibri" panose="020F0502020204030204" pitchFamily="34" charset="0"/>
                        </a:rPr>
                        <a:t>1.6%</a:t>
                      </a:r>
                    </a:p>
                  </a:txBody>
                  <a:tcPr marL="121920" marR="121920" marT="60960" marB="60960"/>
                </a:tc>
                <a:extLst>
                  <a:ext uri="{0D108BD9-81ED-4DB2-BD59-A6C34878D82A}">
                    <a16:rowId xmlns:a16="http://schemas.microsoft.com/office/drawing/2014/main" val="2728117768"/>
                  </a:ext>
                </a:extLst>
              </a:tr>
              <a:tr h="498795">
                <a:tc>
                  <a:txBody>
                    <a:bodyPr/>
                    <a:lstStyle/>
                    <a:p>
                      <a:pPr algn="ctr"/>
                      <a:r>
                        <a:rPr lang="en-US" sz="2100" dirty="0">
                          <a:latin typeface="Calibri" panose="020F0502020204030204" pitchFamily="34" charset="0"/>
                        </a:rPr>
                        <a:t>March 2022</a:t>
                      </a:r>
                    </a:p>
                  </a:txBody>
                  <a:tcPr marL="121920" marR="121920" marT="60960" marB="60960"/>
                </a:tc>
                <a:tc>
                  <a:txBody>
                    <a:bodyPr/>
                    <a:lstStyle/>
                    <a:p>
                      <a:pPr algn="ctr"/>
                      <a:r>
                        <a:rPr lang="en-US" sz="2100" dirty="0">
                          <a:latin typeface="Calibri" panose="020F0502020204030204" pitchFamily="34" charset="0"/>
                        </a:rPr>
                        <a:t>2.0%</a:t>
                      </a:r>
                    </a:p>
                  </a:txBody>
                  <a:tcPr marL="121920" marR="121920" marT="60960" marB="60960"/>
                </a:tc>
                <a:extLst>
                  <a:ext uri="{0D108BD9-81ED-4DB2-BD59-A6C34878D82A}">
                    <a16:rowId xmlns:a16="http://schemas.microsoft.com/office/drawing/2014/main" val="1707866274"/>
                  </a:ext>
                </a:extLst>
              </a:tr>
              <a:tr h="498795">
                <a:tc>
                  <a:txBody>
                    <a:bodyPr/>
                    <a:lstStyle/>
                    <a:p>
                      <a:pPr algn="ctr"/>
                      <a:r>
                        <a:rPr lang="en-US" sz="2100" dirty="0">
                          <a:latin typeface="Calibri" panose="020F0502020204030204" pitchFamily="34" charset="0"/>
                        </a:rPr>
                        <a:t>April 2022</a:t>
                      </a:r>
                    </a:p>
                  </a:txBody>
                  <a:tcPr marL="121920" marR="121920" marT="60960" marB="60960"/>
                </a:tc>
                <a:tc>
                  <a:txBody>
                    <a:bodyPr/>
                    <a:lstStyle/>
                    <a:p>
                      <a:pPr algn="ctr"/>
                      <a:r>
                        <a:rPr lang="en-US" sz="2100" dirty="0">
                          <a:latin typeface="Calibri" panose="020F0502020204030204" pitchFamily="34" charset="0"/>
                        </a:rPr>
                        <a:t>2.2%</a:t>
                      </a:r>
                    </a:p>
                  </a:txBody>
                  <a:tcPr marL="121920" marR="121920" marT="60960" marB="60960"/>
                </a:tc>
                <a:extLst>
                  <a:ext uri="{0D108BD9-81ED-4DB2-BD59-A6C34878D82A}">
                    <a16:rowId xmlns:a16="http://schemas.microsoft.com/office/drawing/2014/main" val="1475962210"/>
                  </a:ext>
                </a:extLst>
              </a:tr>
              <a:tr h="498795">
                <a:tc>
                  <a:txBody>
                    <a:bodyPr/>
                    <a:lstStyle/>
                    <a:p>
                      <a:pPr algn="ctr"/>
                      <a:r>
                        <a:rPr lang="en-US" sz="2100" dirty="0">
                          <a:latin typeface="Calibri" panose="020F0502020204030204" pitchFamily="34" charset="0"/>
                        </a:rPr>
                        <a:t>May 2022</a:t>
                      </a:r>
                    </a:p>
                  </a:txBody>
                  <a:tcPr marL="121920" marR="121920" marT="60960" marB="60960"/>
                </a:tc>
                <a:tc>
                  <a:txBody>
                    <a:bodyPr/>
                    <a:lstStyle/>
                    <a:p>
                      <a:pPr algn="ctr"/>
                      <a:r>
                        <a:rPr lang="en-US" sz="2100" dirty="0">
                          <a:latin typeface="Calibri" panose="020F0502020204030204" pitchFamily="34" charset="0"/>
                        </a:rPr>
                        <a:t>3.0%</a:t>
                      </a:r>
                    </a:p>
                  </a:txBody>
                  <a:tcPr marL="121920" marR="121920" marT="60960" marB="60960"/>
                </a:tc>
                <a:extLst>
                  <a:ext uri="{0D108BD9-81ED-4DB2-BD59-A6C34878D82A}">
                    <a16:rowId xmlns:a16="http://schemas.microsoft.com/office/drawing/2014/main" val="1695605109"/>
                  </a:ext>
                </a:extLst>
              </a:tr>
              <a:tr h="498795">
                <a:tc>
                  <a:txBody>
                    <a:bodyPr/>
                    <a:lstStyle/>
                    <a:p>
                      <a:pPr algn="ctr"/>
                      <a:r>
                        <a:rPr lang="en-US" sz="2100" dirty="0">
                          <a:latin typeface="Calibri" panose="020F0502020204030204" pitchFamily="34" charset="0"/>
                        </a:rPr>
                        <a:t>June 2022</a:t>
                      </a:r>
                    </a:p>
                  </a:txBody>
                  <a:tcPr marL="121920" marR="121920" marT="60960" marB="60960"/>
                </a:tc>
                <a:tc>
                  <a:txBody>
                    <a:bodyPr/>
                    <a:lstStyle/>
                    <a:p>
                      <a:pPr algn="ctr"/>
                      <a:r>
                        <a:rPr lang="en-US" sz="2100" dirty="0">
                          <a:latin typeface="Calibri" panose="020F0502020204030204" pitchFamily="34" charset="0"/>
                        </a:rPr>
                        <a:t>3.6%</a:t>
                      </a:r>
                    </a:p>
                  </a:txBody>
                  <a:tcPr marL="121920" marR="121920" marT="60960" marB="60960"/>
                </a:tc>
                <a:extLst>
                  <a:ext uri="{0D108BD9-81ED-4DB2-BD59-A6C34878D82A}">
                    <a16:rowId xmlns:a16="http://schemas.microsoft.com/office/drawing/2014/main" val="2629068038"/>
                  </a:ext>
                </a:extLst>
              </a:tr>
              <a:tr h="498795">
                <a:tc>
                  <a:txBody>
                    <a:bodyPr/>
                    <a:lstStyle/>
                    <a:p>
                      <a:pPr algn="ctr"/>
                      <a:r>
                        <a:rPr lang="en-US" sz="2100" dirty="0">
                          <a:latin typeface="Calibri" panose="020F0502020204030204" pitchFamily="34" charset="0"/>
                        </a:rPr>
                        <a:t>July 2022</a:t>
                      </a:r>
                    </a:p>
                  </a:txBody>
                  <a:tcPr marL="121920" marR="121920" marT="60960" marB="60960"/>
                </a:tc>
                <a:tc>
                  <a:txBody>
                    <a:bodyPr/>
                    <a:lstStyle/>
                    <a:p>
                      <a:pPr algn="ctr"/>
                      <a:r>
                        <a:rPr lang="en-US" sz="2100" dirty="0">
                          <a:latin typeface="Calibri" panose="020F0502020204030204" pitchFamily="34" charset="0"/>
                        </a:rPr>
                        <a:t>3.6%</a:t>
                      </a:r>
                    </a:p>
                  </a:txBody>
                  <a:tcPr marL="121920" marR="121920" marT="60960" marB="60960"/>
                </a:tc>
                <a:extLst>
                  <a:ext uri="{0D108BD9-81ED-4DB2-BD59-A6C34878D82A}">
                    <a16:rowId xmlns:a16="http://schemas.microsoft.com/office/drawing/2014/main" val="1659308522"/>
                  </a:ext>
                </a:extLst>
              </a:tr>
              <a:tr h="498795">
                <a:tc>
                  <a:txBody>
                    <a:bodyPr/>
                    <a:lstStyle/>
                    <a:p>
                      <a:pPr algn="ctr"/>
                      <a:r>
                        <a:rPr lang="en-US" sz="2100" dirty="0">
                          <a:latin typeface="Calibri" panose="020F0502020204030204" pitchFamily="34" charset="0"/>
                        </a:rPr>
                        <a:t>August 2022</a:t>
                      </a:r>
                    </a:p>
                  </a:txBody>
                  <a:tcPr marL="121920" marR="121920" marT="60960" marB="60960"/>
                </a:tc>
                <a:tc>
                  <a:txBody>
                    <a:bodyPr/>
                    <a:lstStyle/>
                    <a:p>
                      <a:pPr algn="ctr"/>
                      <a:r>
                        <a:rPr lang="en-US" sz="2100" dirty="0">
                          <a:latin typeface="Calibri" panose="020F0502020204030204" pitchFamily="34" charset="0"/>
                        </a:rPr>
                        <a:t>3.8%</a:t>
                      </a:r>
                    </a:p>
                  </a:txBody>
                  <a:tcPr marL="121920" marR="121920" marT="60960" marB="60960"/>
                </a:tc>
                <a:extLst>
                  <a:ext uri="{0D108BD9-81ED-4DB2-BD59-A6C34878D82A}">
                    <a16:rowId xmlns:a16="http://schemas.microsoft.com/office/drawing/2014/main" val="1652720026"/>
                  </a:ext>
                </a:extLst>
              </a:tr>
              <a:tr h="498795">
                <a:tc>
                  <a:txBody>
                    <a:bodyPr/>
                    <a:lstStyle/>
                    <a:p>
                      <a:pPr algn="ctr"/>
                      <a:r>
                        <a:rPr lang="en-US" sz="2100" dirty="0">
                          <a:latin typeface="Calibri" panose="020F0502020204030204" pitchFamily="34" charset="0"/>
                        </a:rPr>
                        <a:t>September 2022</a:t>
                      </a:r>
                    </a:p>
                  </a:txBody>
                  <a:tcPr marL="121920" marR="121920" marT="60960" marB="60960"/>
                </a:tc>
                <a:tc>
                  <a:txBody>
                    <a:bodyPr/>
                    <a:lstStyle/>
                    <a:p>
                      <a:pPr algn="ctr"/>
                      <a:r>
                        <a:rPr lang="en-US" sz="2100" dirty="0">
                          <a:latin typeface="Calibri" panose="020F0502020204030204" pitchFamily="34" charset="0"/>
                        </a:rPr>
                        <a:t>3.6%</a:t>
                      </a:r>
                    </a:p>
                  </a:txBody>
                  <a:tcPr marL="121920" marR="121920" marT="60960" marB="60960"/>
                </a:tc>
                <a:extLst>
                  <a:ext uri="{0D108BD9-81ED-4DB2-BD59-A6C34878D82A}">
                    <a16:rowId xmlns:a16="http://schemas.microsoft.com/office/drawing/2014/main" val="2511945060"/>
                  </a:ext>
                </a:extLst>
              </a:tr>
              <a:tr h="498795">
                <a:tc>
                  <a:txBody>
                    <a:bodyPr/>
                    <a:lstStyle/>
                    <a:p>
                      <a:pPr algn="ctr"/>
                      <a:r>
                        <a:rPr lang="en-US" sz="2100" dirty="0">
                          <a:latin typeface="Calibri" panose="020F0502020204030204" pitchFamily="34" charset="0"/>
                        </a:rPr>
                        <a:t>October 2022</a:t>
                      </a:r>
                    </a:p>
                  </a:txBody>
                  <a:tcPr marL="121920" marR="121920" marT="60960" marB="60960"/>
                </a:tc>
                <a:tc>
                  <a:txBody>
                    <a:bodyPr/>
                    <a:lstStyle/>
                    <a:p>
                      <a:pPr algn="ctr"/>
                      <a:r>
                        <a:rPr lang="en-US" sz="2100" dirty="0">
                          <a:latin typeface="Calibri" panose="020F0502020204030204" pitchFamily="34" charset="0"/>
                        </a:rPr>
                        <a:t>4.0%</a:t>
                      </a:r>
                    </a:p>
                  </a:txBody>
                  <a:tcPr marL="121920" marR="121920" marT="60960" marB="60960"/>
                </a:tc>
                <a:extLst>
                  <a:ext uri="{0D108BD9-81ED-4DB2-BD59-A6C34878D82A}">
                    <a16:rowId xmlns:a16="http://schemas.microsoft.com/office/drawing/2014/main" val="2829564031"/>
                  </a:ext>
                </a:extLst>
              </a:tr>
              <a:tr h="498795">
                <a:tc>
                  <a:txBody>
                    <a:bodyPr/>
                    <a:lstStyle/>
                    <a:p>
                      <a:pPr algn="ctr"/>
                      <a:r>
                        <a:rPr lang="en-US" sz="2100" dirty="0">
                          <a:latin typeface="Calibri" panose="020F0502020204030204" pitchFamily="34" charset="0"/>
                        </a:rPr>
                        <a:t>November 2022</a:t>
                      </a:r>
                    </a:p>
                  </a:txBody>
                  <a:tcPr marL="121920" marR="121920" marT="60960" marB="60960"/>
                </a:tc>
                <a:tc>
                  <a:txBody>
                    <a:bodyPr/>
                    <a:lstStyle/>
                    <a:p>
                      <a:pPr algn="ctr"/>
                      <a:r>
                        <a:rPr lang="en-US" sz="2100" dirty="0">
                          <a:latin typeface="Calibri" panose="020F0502020204030204" pitchFamily="34" charset="0"/>
                        </a:rPr>
                        <a:t>4.8%</a:t>
                      </a:r>
                    </a:p>
                  </a:txBody>
                  <a:tcPr marL="121920" marR="121920" marT="60960" marB="60960"/>
                </a:tc>
                <a:extLst>
                  <a:ext uri="{0D108BD9-81ED-4DB2-BD59-A6C34878D82A}">
                    <a16:rowId xmlns:a16="http://schemas.microsoft.com/office/drawing/2014/main" val="1374060612"/>
                  </a:ext>
                </a:extLst>
              </a:tr>
              <a:tr h="498795">
                <a:tc>
                  <a:txBody>
                    <a:bodyPr/>
                    <a:lstStyle/>
                    <a:p>
                      <a:pPr algn="ctr"/>
                      <a:r>
                        <a:rPr lang="en-US" sz="2100" dirty="0">
                          <a:latin typeface="Calibri" panose="020F0502020204030204" pitchFamily="34" charset="0"/>
                        </a:rPr>
                        <a:t>December 2022</a:t>
                      </a:r>
                    </a:p>
                  </a:txBody>
                  <a:tcPr marL="121920" marR="121920" marT="60960" marB="60960"/>
                </a:tc>
                <a:tc>
                  <a:txBody>
                    <a:bodyPr/>
                    <a:lstStyle/>
                    <a:p>
                      <a:pPr algn="ctr"/>
                      <a:r>
                        <a:rPr lang="en-US" sz="2100" dirty="0">
                          <a:latin typeface="Calibri" panose="020F0502020204030204" pitchFamily="34" charset="0"/>
                        </a:rPr>
                        <a:t>5.2%</a:t>
                      </a:r>
                    </a:p>
                  </a:txBody>
                  <a:tcPr marL="121920" marR="121920" marT="60960" marB="60960"/>
                </a:tc>
                <a:extLst>
                  <a:ext uri="{0D108BD9-81ED-4DB2-BD59-A6C34878D82A}">
                    <a16:rowId xmlns:a16="http://schemas.microsoft.com/office/drawing/2014/main" val="3258140475"/>
                  </a:ext>
                </a:extLst>
              </a:tr>
            </a:tbl>
          </a:graphicData>
        </a:graphic>
      </p:graphicFrame>
      <p:graphicFrame>
        <p:nvGraphicFramePr>
          <p:cNvPr id="4" name="Content Placeholder 3">
            <a:extLst>
              <a:ext uri="{FF2B5EF4-FFF2-40B4-BE49-F238E27FC236}">
                <a16:creationId xmlns:a16="http://schemas.microsoft.com/office/drawing/2014/main" id="{9534CFEC-58D2-4860-3FAE-7DE66132EE34}"/>
              </a:ext>
            </a:extLst>
          </p:cNvPr>
          <p:cNvGraphicFramePr>
            <a:graphicFrameLocks/>
          </p:cNvGraphicFramePr>
          <p:nvPr>
            <p:extLst>
              <p:ext uri="{D42A27DB-BD31-4B8C-83A1-F6EECF244321}">
                <p14:modId xmlns:p14="http://schemas.microsoft.com/office/powerpoint/2010/main" val="2303450896"/>
              </p:ext>
            </p:extLst>
          </p:nvPr>
        </p:nvGraphicFramePr>
        <p:xfrm>
          <a:off x="3658531" y="73217"/>
          <a:ext cx="3586511" cy="6484335"/>
        </p:xfrm>
        <a:graphic>
          <a:graphicData uri="http://schemas.openxmlformats.org/drawingml/2006/table">
            <a:tbl>
              <a:tblPr firstRow="1" bandRow="1">
                <a:tableStyleId>{5C22544A-7EE6-4342-B048-85BDC9FD1C3A}</a:tableStyleId>
              </a:tblPr>
              <a:tblGrid>
                <a:gridCol w="2045452">
                  <a:extLst>
                    <a:ext uri="{9D8B030D-6E8A-4147-A177-3AD203B41FA5}">
                      <a16:colId xmlns:a16="http://schemas.microsoft.com/office/drawing/2014/main" val="653480853"/>
                    </a:ext>
                  </a:extLst>
                </a:gridCol>
                <a:gridCol w="1541059">
                  <a:extLst>
                    <a:ext uri="{9D8B030D-6E8A-4147-A177-3AD203B41FA5}">
                      <a16:colId xmlns:a16="http://schemas.microsoft.com/office/drawing/2014/main" val="4007659248"/>
                    </a:ext>
                  </a:extLst>
                </a:gridCol>
              </a:tblGrid>
              <a:tr h="498795">
                <a:tc>
                  <a:txBody>
                    <a:bodyPr/>
                    <a:lstStyle/>
                    <a:p>
                      <a:pPr algn="ctr"/>
                      <a:r>
                        <a:rPr lang="en-US" sz="2100" dirty="0">
                          <a:latin typeface="Calibri" panose="020F0502020204030204" pitchFamily="34" charset="0"/>
                        </a:rPr>
                        <a:t>Month</a:t>
                      </a:r>
                    </a:p>
                  </a:txBody>
                  <a:tcPr marL="121920" marR="121920" marT="60960" marB="60960"/>
                </a:tc>
                <a:tc>
                  <a:txBody>
                    <a:bodyPr/>
                    <a:lstStyle/>
                    <a:p>
                      <a:pPr algn="ctr"/>
                      <a:r>
                        <a:rPr lang="en-US" sz="2100" dirty="0">
                          <a:latin typeface="Calibri" panose="020F0502020204030204" pitchFamily="34" charset="0"/>
                        </a:rPr>
                        <a:t>§7520 Rate</a:t>
                      </a:r>
                    </a:p>
                  </a:txBody>
                  <a:tcPr marL="121920" marR="121920" marT="60960" marB="60960"/>
                </a:tc>
                <a:extLst>
                  <a:ext uri="{0D108BD9-81ED-4DB2-BD59-A6C34878D82A}">
                    <a16:rowId xmlns:a16="http://schemas.microsoft.com/office/drawing/2014/main" val="535695114"/>
                  </a:ext>
                </a:extLst>
              </a:tr>
              <a:tr h="498795">
                <a:tc>
                  <a:txBody>
                    <a:bodyPr/>
                    <a:lstStyle/>
                    <a:p>
                      <a:pPr algn="ctr"/>
                      <a:r>
                        <a:rPr lang="en-US" sz="2100" b="0" i="0" dirty="0">
                          <a:latin typeface="Calibri" panose="020F0502020204030204" pitchFamily="34" charset="0"/>
                        </a:rPr>
                        <a:t>January 2023</a:t>
                      </a:r>
                    </a:p>
                  </a:txBody>
                  <a:tcPr marL="121920" marR="121920" marT="60960" marB="60960"/>
                </a:tc>
                <a:tc>
                  <a:txBody>
                    <a:bodyPr/>
                    <a:lstStyle/>
                    <a:p>
                      <a:pPr algn="ctr"/>
                      <a:r>
                        <a:rPr lang="en-US" sz="2100" b="0" i="0" dirty="0">
                          <a:solidFill>
                            <a:schemeClr val="tx1"/>
                          </a:solidFill>
                          <a:latin typeface="Calibri" panose="020F0502020204030204" pitchFamily="34" charset="0"/>
                        </a:rPr>
                        <a:t>4.6%</a:t>
                      </a:r>
                    </a:p>
                  </a:txBody>
                  <a:tcPr marL="121920" marR="121920" marT="60960" marB="60960"/>
                </a:tc>
                <a:extLst>
                  <a:ext uri="{0D108BD9-81ED-4DB2-BD59-A6C34878D82A}">
                    <a16:rowId xmlns:a16="http://schemas.microsoft.com/office/drawing/2014/main" val="2182748150"/>
                  </a:ext>
                </a:extLst>
              </a:tr>
              <a:tr h="498795">
                <a:tc>
                  <a:txBody>
                    <a:bodyPr/>
                    <a:lstStyle/>
                    <a:p>
                      <a:pPr algn="ctr"/>
                      <a:r>
                        <a:rPr lang="en-US" sz="2100" b="0" i="0" dirty="0">
                          <a:latin typeface="Calibri" panose="020F0502020204030204" pitchFamily="34" charset="0"/>
                        </a:rPr>
                        <a:t>February 2023</a:t>
                      </a:r>
                    </a:p>
                  </a:txBody>
                  <a:tcPr marL="121920" marR="121920" marT="60960" marB="60960"/>
                </a:tc>
                <a:tc>
                  <a:txBody>
                    <a:bodyPr/>
                    <a:lstStyle/>
                    <a:p>
                      <a:pPr algn="ctr"/>
                      <a:r>
                        <a:rPr lang="en-US" sz="2100" b="0" i="0" dirty="0">
                          <a:solidFill>
                            <a:schemeClr val="tx1"/>
                          </a:solidFill>
                          <a:latin typeface="Calibri" panose="020F0502020204030204" pitchFamily="34" charset="0"/>
                        </a:rPr>
                        <a:t>4.6%</a:t>
                      </a:r>
                    </a:p>
                  </a:txBody>
                  <a:tcPr marL="121920" marR="121920" marT="60960" marB="60960"/>
                </a:tc>
                <a:extLst>
                  <a:ext uri="{0D108BD9-81ED-4DB2-BD59-A6C34878D82A}">
                    <a16:rowId xmlns:a16="http://schemas.microsoft.com/office/drawing/2014/main" val="2728117768"/>
                  </a:ext>
                </a:extLst>
              </a:tr>
              <a:tr h="498795">
                <a:tc>
                  <a:txBody>
                    <a:bodyPr/>
                    <a:lstStyle/>
                    <a:p>
                      <a:pPr algn="ctr"/>
                      <a:r>
                        <a:rPr lang="en-US" sz="2100" b="0" i="0" dirty="0">
                          <a:latin typeface="Calibri" panose="020F0502020204030204" pitchFamily="34" charset="0"/>
                        </a:rPr>
                        <a:t>March 2023</a:t>
                      </a:r>
                    </a:p>
                  </a:txBody>
                  <a:tcPr marL="121920" marR="121920" marT="60960" marB="60960"/>
                </a:tc>
                <a:tc>
                  <a:txBody>
                    <a:bodyPr/>
                    <a:lstStyle/>
                    <a:p>
                      <a:pPr algn="ctr"/>
                      <a:r>
                        <a:rPr lang="en-US" sz="2100" b="0" i="0" dirty="0">
                          <a:solidFill>
                            <a:schemeClr val="tx1"/>
                          </a:solidFill>
                          <a:latin typeface="Calibri" panose="020F0502020204030204" pitchFamily="34" charset="0"/>
                        </a:rPr>
                        <a:t>4.4%</a:t>
                      </a:r>
                    </a:p>
                  </a:txBody>
                  <a:tcPr marL="121920" marR="121920" marT="60960" marB="60960"/>
                </a:tc>
                <a:extLst>
                  <a:ext uri="{0D108BD9-81ED-4DB2-BD59-A6C34878D82A}">
                    <a16:rowId xmlns:a16="http://schemas.microsoft.com/office/drawing/2014/main" val="1707866274"/>
                  </a:ext>
                </a:extLst>
              </a:tr>
              <a:tr h="498795">
                <a:tc>
                  <a:txBody>
                    <a:bodyPr/>
                    <a:lstStyle/>
                    <a:p>
                      <a:pPr algn="ctr"/>
                      <a:r>
                        <a:rPr lang="en-US" sz="2100" b="0" i="0" dirty="0">
                          <a:latin typeface="Calibri" panose="020F0502020204030204" pitchFamily="34" charset="0"/>
                        </a:rPr>
                        <a:t>April 2023</a:t>
                      </a:r>
                    </a:p>
                  </a:txBody>
                  <a:tcPr marL="121920" marR="121920" marT="60960" marB="60960"/>
                </a:tc>
                <a:tc>
                  <a:txBody>
                    <a:bodyPr/>
                    <a:lstStyle/>
                    <a:p>
                      <a:pPr algn="ctr"/>
                      <a:r>
                        <a:rPr lang="en-US" sz="2100" b="0" i="0" dirty="0">
                          <a:solidFill>
                            <a:schemeClr val="tx1"/>
                          </a:solidFill>
                          <a:latin typeface="Calibri" panose="020F0502020204030204" pitchFamily="34" charset="0"/>
                        </a:rPr>
                        <a:t>5.0%</a:t>
                      </a:r>
                    </a:p>
                  </a:txBody>
                  <a:tcPr marL="121920" marR="121920" marT="60960" marB="60960"/>
                </a:tc>
                <a:extLst>
                  <a:ext uri="{0D108BD9-81ED-4DB2-BD59-A6C34878D82A}">
                    <a16:rowId xmlns:a16="http://schemas.microsoft.com/office/drawing/2014/main" val="1475962210"/>
                  </a:ext>
                </a:extLst>
              </a:tr>
              <a:tr h="498795">
                <a:tc>
                  <a:txBody>
                    <a:bodyPr/>
                    <a:lstStyle/>
                    <a:p>
                      <a:pPr algn="ctr"/>
                      <a:r>
                        <a:rPr lang="en-US" sz="2100" b="0" i="0" dirty="0">
                          <a:latin typeface="Calibri" panose="020F0502020204030204" pitchFamily="34" charset="0"/>
                        </a:rPr>
                        <a:t>May 2023</a:t>
                      </a:r>
                    </a:p>
                  </a:txBody>
                  <a:tcPr marL="121920" marR="121920" marT="60960" marB="60960"/>
                </a:tc>
                <a:tc>
                  <a:txBody>
                    <a:bodyPr/>
                    <a:lstStyle/>
                    <a:p>
                      <a:pPr algn="ctr"/>
                      <a:r>
                        <a:rPr lang="en-US" sz="2100" b="0" i="0" dirty="0">
                          <a:solidFill>
                            <a:schemeClr val="tx1"/>
                          </a:solidFill>
                          <a:latin typeface="Calibri" panose="020F0502020204030204" pitchFamily="34" charset="0"/>
                        </a:rPr>
                        <a:t>4.4%</a:t>
                      </a:r>
                    </a:p>
                  </a:txBody>
                  <a:tcPr marL="121920" marR="121920" marT="60960" marB="60960"/>
                </a:tc>
                <a:extLst>
                  <a:ext uri="{0D108BD9-81ED-4DB2-BD59-A6C34878D82A}">
                    <a16:rowId xmlns:a16="http://schemas.microsoft.com/office/drawing/2014/main" val="1695605109"/>
                  </a:ext>
                </a:extLst>
              </a:tr>
              <a:tr h="498795">
                <a:tc>
                  <a:txBody>
                    <a:bodyPr/>
                    <a:lstStyle/>
                    <a:p>
                      <a:pPr algn="ctr"/>
                      <a:r>
                        <a:rPr lang="en-US" sz="2100" b="0" i="0" dirty="0">
                          <a:latin typeface="Calibri" panose="020F0502020204030204" pitchFamily="34" charset="0"/>
                        </a:rPr>
                        <a:t>June 2023</a:t>
                      </a:r>
                    </a:p>
                  </a:txBody>
                  <a:tcPr marL="121920" marR="121920" marT="60960" marB="60960"/>
                </a:tc>
                <a:tc>
                  <a:txBody>
                    <a:bodyPr/>
                    <a:lstStyle/>
                    <a:p>
                      <a:pPr algn="ctr"/>
                      <a:r>
                        <a:rPr lang="en-US" sz="2100" b="0" i="0" dirty="0">
                          <a:solidFill>
                            <a:schemeClr val="tx1"/>
                          </a:solidFill>
                          <a:latin typeface="Calibri" panose="020F0502020204030204" pitchFamily="34" charset="0"/>
                        </a:rPr>
                        <a:t>4.2%</a:t>
                      </a:r>
                    </a:p>
                  </a:txBody>
                  <a:tcPr marL="121920" marR="121920" marT="60960" marB="60960"/>
                </a:tc>
                <a:extLst>
                  <a:ext uri="{0D108BD9-81ED-4DB2-BD59-A6C34878D82A}">
                    <a16:rowId xmlns:a16="http://schemas.microsoft.com/office/drawing/2014/main" val="2629068038"/>
                  </a:ext>
                </a:extLst>
              </a:tr>
              <a:tr h="498795">
                <a:tc>
                  <a:txBody>
                    <a:bodyPr/>
                    <a:lstStyle/>
                    <a:p>
                      <a:pPr algn="ctr"/>
                      <a:r>
                        <a:rPr lang="en-US" sz="2100" b="0" i="0" dirty="0">
                          <a:latin typeface="Calibri" panose="020F0502020204030204" pitchFamily="34" charset="0"/>
                        </a:rPr>
                        <a:t>July 2023</a:t>
                      </a:r>
                    </a:p>
                  </a:txBody>
                  <a:tcPr marL="121920" marR="121920" marT="60960" marB="60960"/>
                </a:tc>
                <a:tc>
                  <a:txBody>
                    <a:bodyPr/>
                    <a:lstStyle/>
                    <a:p>
                      <a:pPr algn="ctr"/>
                      <a:r>
                        <a:rPr lang="en-US" sz="2100" b="0" i="0" dirty="0">
                          <a:solidFill>
                            <a:schemeClr val="tx1"/>
                          </a:solidFill>
                          <a:latin typeface="Calibri" panose="020F0502020204030204" pitchFamily="34" charset="0"/>
                        </a:rPr>
                        <a:t>4.6%</a:t>
                      </a:r>
                    </a:p>
                  </a:txBody>
                  <a:tcPr marL="121920" marR="121920" marT="60960" marB="60960"/>
                </a:tc>
                <a:extLst>
                  <a:ext uri="{0D108BD9-81ED-4DB2-BD59-A6C34878D82A}">
                    <a16:rowId xmlns:a16="http://schemas.microsoft.com/office/drawing/2014/main" val="1659308522"/>
                  </a:ext>
                </a:extLst>
              </a:tr>
              <a:tr h="498795">
                <a:tc>
                  <a:txBody>
                    <a:bodyPr/>
                    <a:lstStyle/>
                    <a:p>
                      <a:pPr algn="ctr"/>
                      <a:r>
                        <a:rPr lang="en-US" sz="2100" b="0" i="0" dirty="0">
                          <a:latin typeface="Calibri" panose="020F0502020204030204" pitchFamily="34" charset="0"/>
                        </a:rPr>
                        <a:t>August 2023</a:t>
                      </a:r>
                    </a:p>
                  </a:txBody>
                  <a:tcPr marL="121920" marR="121920" marT="60960" marB="60960"/>
                </a:tc>
                <a:tc>
                  <a:txBody>
                    <a:bodyPr/>
                    <a:lstStyle/>
                    <a:p>
                      <a:pPr algn="ctr"/>
                      <a:r>
                        <a:rPr lang="en-US" sz="2100" b="0" i="0" dirty="0">
                          <a:solidFill>
                            <a:schemeClr val="tx1"/>
                          </a:solidFill>
                          <a:latin typeface="Calibri" panose="020F0502020204030204" pitchFamily="34" charset="0"/>
                        </a:rPr>
                        <a:t>5.0%</a:t>
                      </a:r>
                    </a:p>
                  </a:txBody>
                  <a:tcPr marL="121920" marR="121920" marT="60960" marB="60960"/>
                </a:tc>
                <a:extLst>
                  <a:ext uri="{0D108BD9-81ED-4DB2-BD59-A6C34878D82A}">
                    <a16:rowId xmlns:a16="http://schemas.microsoft.com/office/drawing/2014/main" val="1652720026"/>
                  </a:ext>
                </a:extLst>
              </a:tr>
              <a:tr h="498795">
                <a:tc>
                  <a:txBody>
                    <a:bodyPr/>
                    <a:lstStyle/>
                    <a:p>
                      <a:pPr algn="ctr"/>
                      <a:r>
                        <a:rPr lang="en-US" sz="2100" b="0" i="0" dirty="0">
                          <a:latin typeface="Calibri" panose="020F0502020204030204" pitchFamily="34" charset="0"/>
                        </a:rPr>
                        <a:t>September 2023</a:t>
                      </a:r>
                    </a:p>
                  </a:txBody>
                  <a:tcPr marL="121920" marR="121920" marT="60960" marB="60960"/>
                </a:tc>
                <a:tc>
                  <a:txBody>
                    <a:bodyPr/>
                    <a:lstStyle/>
                    <a:p>
                      <a:pPr algn="ctr"/>
                      <a:r>
                        <a:rPr lang="en-US" sz="2100" b="0" i="0" dirty="0">
                          <a:solidFill>
                            <a:schemeClr val="tx1"/>
                          </a:solidFill>
                          <a:latin typeface="Calibri" panose="020F0502020204030204" pitchFamily="34" charset="0"/>
                        </a:rPr>
                        <a:t>5.0%</a:t>
                      </a:r>
                    </a:p>
                  </a:txBody>
                  <a:tcPr marL="121920" marR="121920" marT="60960" marB="60960"/>
                </a:tc>
                <a:extLst>
                  <a:ext uri="{0D108BD9-81ED-4DB2-BD59-A6C34878D82A}">
                    <a16:rowId xmlns:a16="http://schemas.microsoft.com/office/drawing/2014/main" val="2511945060"/>
                  </a:ext>
                </a:extLst>
              </a:tr>
              <a:tr h="498795">
                <a:tc>
                  <a:txBody>
                    <a:bodyPr/>
                    <a:lstStyle/>
                    <a:p>
                      <a:pPr algn="ctr"/>
                      <a:r>
                        <a:rPr lang="en-US" sz="2100" b="0" i="0" dirty="0">
                          <a:latin typeface="Calibri" panose="020F0502020204030204" pitchFamily="34" charset="0"/>
                        </a:rPr>
                        <a:t>October 2023</a:t>
                      </a:r>
                    </a:p>
                  </a:txBody>
                  <a:tcPr marL="121920" marR="121920" marT="60960" marB="60960"/>
                </a:tc>
                <a:tc>
                  <a:txBody>
                    <a:bodyPr/>
                    <a:lstStyle/>
                    <a:p>
                      <a:pPr algn="ctr"/>
                      <a:r>
                        <a:rPr lang="en-US" sz="2100" b="0" i="0" dirty="0">
                          <a:solidFill>
                            <a:schemeClr val="tx1"/>
                          </a:solidFill>
                          <a:latin typeface="Calibri" panose="020F0502020204030204" pitchFamily="34" charset="0"/>
                        </a:rPr>
                        <a:t>5.4%</a:t>
                      </a:r>
                    </a:p>
                  </a:txBody>
                  <a:tcPr marL="121920" marR="121920" marT="60960" marB="60960"/>
                </a:tc>
                <a:extLst>
                  <a:ext uri="{0D108BD9-81ED-4DB2-BD59-A6C34878D82A}">
                    <a16:rowId xmlns:a16="http://schemas.microsoft.com/office/drawing/2014/main" val="2829564031"/>
                  </a:ext>
                </a:extLst>
              </a:tr>
              <a:tr h="498795">
                <a:tc>
                  <a:txBody>
                    <a:bodyPr/>
                    <a:lstStyle/>
                    <a:p>
                      <a:pPr algn="ctr"/>
                      <a:r>
                        <a:rPr lang="en-US" sz="2100" b="0" i="0" dirty="0">
                          <a:latin typeface="Calibri" panose="020F0502020204030204" pitchFamily="34" charset="0"/>
                        </a:rPr>
                        <a:t>November 2023</a:t>
                      </a:r>
                    </a:p>
                  </a:txBody>
                  <a:tcPr marL="121920" marR="121920" marT="60960" marB="60960"/>
                </a:tc>
                <a:tc>
                  <a:txBody>
                    <a:bodyPr/>
                    <a:lstStyle/>
                    <a:p>
                      <a:pPr algn="ctr"/>
                      <a:r>
                        <a:rPr lang="en-US" sz="2100" b="0" i="0" dirty="0">
                          <a:solidFill>
                            <a:schemeClr val="tx1"/>
                          </a:solidFill>
                          <a:latin typeface="Calibri" panose="020F0502020204030204" pitchFamily="34" charset="0"/>
                        </a:rPr>
                        <a:t>5.6%</a:t>
                      </a:r>
                    </a:p>
                  </a:txBody>
                  <a:tcPr marL="121920" marR="121920" marT="60960" marB="60960"/>
                </a:tc>
                <a:extLst>
                  <a:ext uri="{0D108BD9-81ED-4DB2-BD59-A6C34878D82A}">
                    <a16:rowId xmlns:a16="http://schemas.microsoft.com/office/drawing/2014/main" val="1374060612"/>
                  </a:ext>
                </a:extLst>
              </a:tr>
              <a:tr h="498795">
                <a:tc>
                  <a:txBody>
                    <a:bodyPr/>
                    <a:lstStyle/>
                    <a:p>
                      <a:pPr algn="ctr"/>
                      <a:r>
                        <a:rPr lang="en-US" sz="2100" b="0" i="0" dirty="0">
                          <a:latin typeface="Calibri" panose="020F0502020204030204" pitchFamily="34" charset="0"/>
                        </a:rPr>
                        <a:t>December 2023</a:t>
                      </a:r>
                    </a:p>
                  </a:txBody>
                  <a:tcPr marL="121920" marR="121920" marT="60960" marB="60960"/>
                </a:tc>
                <a:tc>
                  <a:txBody>
                    <a:bodyPr/>
                    <a:lstStyle/>
                    <a:p>
                      <a:pPr algn="ctr"/>
                      <a:r>
                        <a:rPr lang="en-US" sz="2100" b="0" i="0" dirty="0">
                          <a:solidFill>
                            <a:schemeClr val="tx1"/>
                          </a:solidFill>
                          <a:latin typeface="Calibri" panose="020F0502020204030204" pitchFamily="34" charset="0"/>
                        </a:rPr>
                        <a:t>5.8%</a:t>
                      </a:r>
                    </a:p>
                  </a:txBody>
                  <a:tcPr marL="121920" marR="121920" marT="60960" marB="60960"/>
                </a:tc>
                <a:extLst>
                  <a:ext uri="{0D108BD9-81ED-4DB2-BD59-A6C34878D82A}">
                    <a16:rowId xmlns:a16="http://schemas.microsoft.com/office/drawing/2014/main" val="3258140475"/>
                  </a:ext>
                </a:extLst>
              </a:tr>
            </a:tbl>
          </a:graphicData>
        </a:graphic>
      </p:graphicFrame>
      <p:graphicFrame>
        <p:nvGraphicFramePr>
          <p:cNvPr id="5" name="Content Placeholder 3">
            <a:extLst>
              <a:ext uri="{FF2B5EF4-FFF2-40B4-BE49-F238E27FC236}">
                <a16:creationId xmlns:a16="http://schemas.microsoft.com/office/drawing/2014/main" id="{120B8266-9DB5-6CF9-36A9-43B7F9EB27B5}"/>
              </a:ext>
            </a:extLst>
          </p:cNvPr>
          <p:cNvGraphicFramePr>
            <a:graphicFrameLocks/>
          </p:cNvGraphicFramePr>
          <p:nvPr>
            <p:extLst>
              <p:ext uri="{D42A27DB-BD31-4B8C-83A1-F6EECF244321}">
                <p14:modId xmlns:p14="http://schemas.microsoft.com/office/powerpoint/2010/main" val="2699437940"/>
              </p:ext>
            </p:extLst>
          </p:nvPr>
        </p:nvGraphicFramePr>
        <p:xfrm>
          <a:off x="7252577" y="1044683"/>
          <a:ext cx="3586512" cy="5486745"/>
        </p:xfrm>
        <a:graphic>
          <a:graphicData uri="http://schemas.openxmlformats.org/drawingml/2006/table">
            <a:tbl>
              <a:tblPr firstRow="1" bandRow="1">
                <a:tableStyleId>{5C22544A-7EE6-4342-B048-85BDC9FD1C3A}</a:tableStyleId>
              </a:tblPr>
              <a:tblGrid>
                <a:gridCol w="2045453">
                  <a:extLst>
                    <a:ext uri="{9D8B030D-6E8A-4147-A177-3AD203B41FA5}">
                      <a16:colId xmlns:a16="http://schemas.microsoft.com/office/drawing/2014/main" val="653480853"/>
                    </a:ext>
                  </a:extLst>
                </a:gridCol>
                <a:gridCol w="1541059">
                  <a:extLst>
                    <a:ext uri="{9D8B030D-6E8A-4147-A177-3AD203B41FA5}">
                      <a16:colId xmlns:a16="http://schemas.microsoft.com/office/drawing/2014/main" val="4007659248"/>
                    </a:ext>
                  </a:extLst>
                </a:gridCol>
              </a:tblGrid>
              <a:tr h="498795">
                <a:tc>
                  <a:txBody>
                    <a:bodyPr/>
                    <a:lstStyle/>
                    <a:p>
                      <a:pPr algn="ctr"/>
                      <a:r>
                        <a:rPr lang="en-US" sz="2100" dirty="0">
                          <a:latin typeface="Calibri" panose="020F0502020204030204" pitchFamily="34" charset="0"/>
                        </a:rPr>
                        <a:t>Month</a:t>
                      </a:r>
                    </a:p>
                  </a:txBody>
                  <a:tcPr marL="121920" marR="121920" marT="60960" marB="60960"/>
                </a:tc>
                <a:tc>
                  <a:txBody>
                    <a:bodyPr/>
                    <a:lstStyle/>
                    <a:p>
                      <a:pPr algn="ctr"/>
                      <a:r>
                        <a:rPr lang="en-US" sz="2100" dirty="0">
                          <a:latin typeface="Calibri" panose="020F0502020204030204" pitchFamily="34" charset="0"/>
                        </a:rPr>
                        <a:t>§7520 Rate</a:t>
                      </a:r>
                    </a:p>
                  </a:txBody>
                  <a:tcPr marL="121920" marR="121920" marT="60960" marB="60960"/>
                </a:tc>
                <a:extLst>
                  <a:ext uri="{0D108BD9-81ED-4DB2-BD59-A6C34878D82A}">
                    <a16:rowId xmlns:a16="http://schemas.microsoft.com/office/drawing/2014/main" val="535695114"/>
                  </a:ext>
                </a:extLst>
              </a:tr>
              <a:tr h="498795">
                <a:tc>
                  <a:txBody>
                    <a:bodyPr/>
                    <a:lstStyle/>
                    <a:p>
                      <a:pPr algn="ctr"/>
                      <a:r>
                        <a:rPr lang="en-US" sz="2100" b="0" i="0" dirty="0">
                          <a:latin typeface="Calibri" panose="020F0502020204030204" pitchFamily="34" charset="0"/>
                        </a:rPr>
                        <a:t>January 2024</a:t>
                      </a:r>
                    </a:p>
                  </a:txBody>
                  <a:tcPr marL="121920" marR="121920" marT="60960" marB="60960"/>
                </a:tc>
                <a:tc>
                  <a:txBody>
                    <a:bodyPr/>
                    <a:lstStyle/>
                    <a:p>
                      <a:pPr algn="ctr"/>
                      <a:r>
                        <a:rPr lang="en-US" sz="2100" b="0" i="0" dirty="0">
                          <a:solidFill>
                            <a:schemeClr val="tx1"/>
                          </a:solidFill>
                          <a:latin typeface="Calibri" panose="020F0502020204030204" pitchFamily="34" charset="0"/>
                        </a:rPr>
                        <a:t>5.2%</a:t>
                      </a:r>
                    </a:p>
                  </a:txBody>
                  <a:tcPr marL="121920" marR="121920" marT="60960" marB="60960"/>
                </a:tc>
                <a:extLst>
                  <a:ext uri="{0D108BD9-81ED-4DB2-BD59-A6C34878D82A}">
                    <a16:rowId xmlns:a16="http://schemas.microsoft.com/office/drawing/2014/main" val="2182748150"/>
                  </a:ext>
                </a:extLst>
              </a:tr>
              <a:tr h="498795">
                <a:tc>
                  <a:txBody>
                    <a:bodyPr/>
                    <a:lstStyle/>
                    <a:p>
                      <a:pPr algn="ctr"/>
                      <a:r>
                        <a:rPr lang="en-US" sz="2100" b="0" i="0" dirty="0">
                          <a:latin typeface="Calibri" panose="020F0502020204030204" pitchFamily="34" charset="0"/>
                        </a:rPr>
                        <a:t>February 2024</a:t>
                      </a:r>
                    </a:p>
                  </a:txBody>
                  <a:tcPr marL="121920" marR="121920" marT="60960" marB="60960"/>
                </a:tc>
                <a:tc>
                  <a:txBody>
                    <a:bodyPr/>
                    <a:lstStyle/>
                    <a:p>
                      <a:pPr algn="ctr"/>
                      <a:r>
                        <a:rPr lang="en-US" sz="2100" b="0" i="0" dirty="0">
                          <a:solidFill>
                            <a:schemeClr val="tx1"/>
                          </a:solidFill>
                          <a:latin typeface="Calibri" panose="020F0502020204030204" pitchFamily="34" charset="0"/>
                        </a:rPr>
                        <a:t>4.8%</a:t>
                      </a:r>
                    </a:p>
                  </a:txBody>
                  <a:tcPr marL="121920" marR="121920" marT="60960" marB="60960"/>
                </a:tc>
                <a:extLst>
                  <a:ext uri="{0D108BD9-81ED-4DB2-BD59-A6C34878D82A}">
                    <a16:rowId xmlns:a16="http://schemas.microsoft.com/office/drawing/2014/main" val="2728117768"/>
                  </a:ext>
                </a:extLst>
              </a:tr>
              <a:tr h="498795">
                <a:tc>
                  <a:txBody>
                    <a:bodyPr/>
                    <a:lstStyle/>
                    <a:p>
                      <a:pPr algn="ctr"/>
                      <a:r>
                        <a:rPr lang="en-US" sz="2100" b="0" i="0" dirty="0">
                          <a:latin typeface="Calibri" panose="020F0502020204030204" pitchFamily="34" charset="0"/>
                        </a:rPr>
                        <a:t>March 2024</a:t>
                      </a:r>
                    </a:p>
                  </a:txBody>
                  <a:tcPr marL="121920" marR="121920" marT="60960" marB="60960"/>
                </a:tc>
                <a:tc>
                  <a:txBody>
                    <a:bodyPr/>
                    <a:lstStyle/>
                    <a:p>
                      <a:pPr algn="ctr"/>
                      <a:r>
                        <a:rPr lang="en-US" sz="2100" b="0" i="0" dirty="0">
                          <a:solidFill>
                            <a:schemeClr val="tx1"/>
                          </a:solidFill>
                          <a:latin typeface="Calibri" panose="020F0502020204030204" pitchFamily="34" charset="0"/>
                        </a:rPr>
                        <a:t>5.0%</a:t>
                      </a:r>
                    </a:p>
                  </a:txBody>
                  <a:tcPr marL="121920" marR="121920" marT="60960" marB="60960"/>
                </a:tc>
                <a:extLst>
                  <a:ext uri="{0D108BD9-81ED-4DB2-BD59-A6C34878D82A}">
                    <a16:rowId xmlns:a16="http://schemas.microsoft.com/office/drawing/2014/main" val="1707866274"/>
                  </a:ext>
                </a:extLst>
              </a:tr>
              <a:tr h="498795">
                <a:tc>
                  <a:txBody>
                    <a:bodyPr/>
                    <a:lstStyle/>
                    <a:p>
                      <a:pPr algn="ctr"/>
                      <a:r>
                        <a:rPr lang="en-US" sz="2100" b="0" i="0" dirty="0">
                          <a:latin typeface="Calibri" panose="020F0502020204030204" pitchFamily="34" charset="0"/>
                        </a:rPr>
                        <a:t>April 2024</a:t>
                      </a:r>
                    </a:p>
                  </a:txBody>
                  <a:tcPr marL="121920" marR="121920" marT="60960" marB="60960"/>
                </a:tc>
                <a:tc>
                  <a:txBody>
                    <a:bodyPr/>
                    <a:lstStyle/>
                    <a:p>
                      <a:pPr algn="ctr"/>
                      <a:r>
                        <a:rPr lang="en-US" sz="2100" b="0" i="0" dirty="0">
                          <a:solidFill>
                            <a:schemeClr val="tx1"/>
                          </a:solidFill>
                          <a:latin typeface="Calibri" panose="020F0502020204030204" pitchFamily="34" charset="0"/>
                        </a:rPr>
                        <a:t>5.2%</a:t>
                      </a:r>
                    </a:p>
                  </a:txBody>
                  <a:tcPr marL="121920" marR="121920" marT="60960" marB="60960"/>
                </a:tc>
                <a:extLst>
                  <a:ext uri="{0D108BD9-81ED-4DB2-BD59-A6C34878D82A}">
                    <a16:rowId xmlns:a16="http://schemas.microsoft.com/office/drawing/2014/main" val="1475962210"/>
                  </a:ext>
                </a:extLst>
              </a:tr>
              <a:tr h="498795">
                <a:tc>
                  <a:txBody>
                    <a:bodyPr/>
                    <a:lstStyle/>
                    <a:p>
                      <a:pPr algn="ctr"/>
                      <a:r>
                        <a:rPr lang="en-US" sz="2100" b="0" i="0" dirty="0">
                          <a:latin typeface="Calibri" panose="020F0502020204030204" pitchFamily="34" charset="0"/>
                        </a:rPr>
                        <a:t>May 2024</a:t>
                      </a:r>
                    </a:p>
                  </a:txBody>
                  <a:tcPr marL="121920" marR="121920" marT="60960" marB="60960"/>
                </a:tc>
                <a:tc>
                  <a:txBody>
                    <a:bodyPr/>
                    <a:lstStyle/>
                    <a:p>
                      <a:pPr algn="ctr"/>
                      <a:r>
                        <a:rPr lang="en-US" sz="2100" b="0" i="0" dirty="0">
                          <a:solidFill>
                            <a:schemeClr val="tx1"/>
                          </a:solidFill>
                          <a:latin typeface="Calibri" panose="020F0502020204030204" pitchFamily="34" charset="0"/>
                        </a:rPr>
                        <a:t>5.4%</a:t>
                      </a:r>
                    </a:p>
                  </a:txBody>
                  <a:tcPr marL="121920" marR="121920" marT="60960" marB="60960"/>
                </a:tc>
                <a:extLst>
                  <a:ext uri="{0D108BD9-81ED-4DB2-BD59-A6C34878D82A}">
                    <a16:rowId xmlns:a16="http://schemas.microsoft.com/office/drawing/2014/main" val="3612475183"/>
                  </a:ext>
                </a:extLst>
              </a:tr>
              <a:tr h="498795">
                <a:tc>
                  <a:txBody>
                    <a:bodyPr/>
                    <a:lstStyle/>
                    <a:p>
                      <a:pPr algn="ctr"/>
                      <a:r>
                        <a:rPr lang="en-US" sz="2100" b="0" i="0" dirty="0">
                          <a:latin typeface="Calibri" panose="020F0502020204030204" pitchFamily="34" charset="0"/>
                        </a:rPr>
                        <a:t>June 2024</a:t>
                      </a:r>
                    </a:p>
                  </a:txBody>
                  <a:tcPr marL="121920" marR="121920" marT="60960" marB="60960"/>
                </a:tc>
                <a:tc>
                  <a:txBody>
                    <a:bodyPr/>
                    <a:lstStyle/>
                    <a:p>
                      <a:pPr algn="ctr"/>
                      <a:r>
                        <a:rPr lang="en-US" sz="2100" b="0" i="0" dirty="0">
                          <a:solidFill>
                            <a:schemeClr val="tx1"/>
                          </a:solidFill>
                          <a:latin typeface="Calibri" panose="020F0502020204030204" pitchFamily="34" charset="0"/>
                        </a:rPr>
                        <a:t>5.6%</a:t>
                      </a:r>
                    </a:p>
                  </a:txBody>
                  <a:tcPr marL="121920" marR="121920" marT="60960" marB="60960"/>
                </a:tc>
                <a:extLst>
                  <a:ext uri="{0D108BD9-81ED-4DB2-BD59-A6C34878D82A}">
                    <a16:rowId xmlns:a16="http://schemas.microsoft.com/office/drawing/2014/main" val="2719755130"/>
                  </a:ext>
                </a:extLst>
              </a:tr>
              <a:tr h="498795">
                <a:tc>
                  <a:txBody>
                    <a:bodyPr/>
                    <a:lstStyle/>
                    <a:p>
                      <a:pPr algn="ctr"/>
                      <a:r>
                        <a:rPr lang="en-US" sz="2100" b="0" i="0" dirty="0">
                          <a:latin typeface="Calibri" panose="020F0502020204030204" pitchFamily="34" charset="0"/>
                        </a:rPr>
                        <a:t>July 2024</a:t>
                      </a:r>
                    </a:p>
                  </a:txBody>
                  <a:tcPr marL="121920" marR="121920" marT="60960" marB="60960"/>
                </a:tc>
                <a:tc>
                  <a:txBody>
                    <a:bodyPr/>
                    <a:lstStyle/>
                    <a:p>
                      <a:pPr algn="ctr"/>
                      <a:r>
                        <a:rPr lang="en-US" sz="2100" b="0" i="0" dirty="0">
                          <a:solidFill>
                            <a:schemeClr val="tx1"/>
                          </a:solidFill>
                          <a:latin typeface="Calibri" panose="020F0502020204030204" pitchFamily="34" charset="0"/>
                        </a:rPr>
                        <a:t>5.4%</a:t>
                      </a:r>
                    </a:p>
                  </a:txBody>
                  <a:tcPr marL="121920" marR="121920" marT="60960" marB="60960"/>
                </a:tc>
                <a:extLst>
                  <a:ext uri="{0D108BD9-81ED-4DB2-BD59-A6C34878D82A}">
                    <a16:rowId xmlns:a16="http://schemas.microsoft.com/office/drawing/2014/main" val="1264440134"/>
                  </a:ext>
                </a:extLst>
              </a:tr>
              <a:tr h="498795">
                <a:tc>
                  <a:txBody>
                    <a:bodyPr/>
                    <a:lstStyle/>
                    <a:p>
                      <a:pPr algn="ctr"/>
                      <a:r>
                        <a:rPr lang="en-US" sz="2100" b="0" i="0" dirty="0">
                          <a:latin typeface="Calibri" panose="020F0502020204030204" pitchFamily="34" charset="0"/>
                        </a:rPr>
                        <a:t>August 2024</a:t>
                      </a:r>
                    </a:p>
                  </a:txBody>
                  <a:tcPr marL="121920" marR="121920" marT="60960" marB="60960"/>
                </a:tc>
                <a:tc>
                  <a:txBody>
                    <a:bodyPr/>
                    <a:lstStyle/>
                    <a:p>
                      <a:pPr algn="ctr"/>
                      <a:r>
                        <a:rPr lang="en-US" sz="2100" b="0" i="0" dirty="0">
                          <a:solidFill>
                            <a:schemeClr val="tx1"/>
                          </a:solidFill>
                          <a:latin typeface="Calibri" panose="020F0502020204030204" pitchFamily="34" charset="0"/>
                        </a:rPr>
                        <a:t>5.2%</a:t>
                      </a:r>
                    </a:p>
                  </a:txBody>
                  <a:tcPr marL="121920" marR="121920" marT="60960" marB="60960"/>
                </a:tc>
                <a:extLst>
                  <a:ext uri="{0D108BD9-81ED-4DB2-BD59-A6C34878D82A}">
                    <a16:rowId xmlns:a16="http://schemas.microsoft.com/office/drawing/2014/main" val="3390494265"/>
                  </a:ext>
                </a:extLst>
              </a:tr>
              <a:tr h="498795">
                <a:tc>
                  <a:txBody>
                    <a:bodyPr/>
                    <a:lstStyle/>
                    <a:p>
                      <a:pPr algn="ctr"/>
                      <a:r>
                        <a:rPr lang="en-US" sz="2100" b="0" i="0" dirty="0">
                          <a:latin typeface="Calibri" panose="020F0502020204030204" pitchFamily="34" charset="0"/>
                        </a:rPr>
                        <a:t>September 2024</a:t>
                      </a:r>
                    </a:p>
                  </a:txBody>
                  <a:tcPr marL="121920" marR="121920" marT="60960" marB="60960"/>
                </a:tc>
                <a:tc>
                  <a:txBody>
                    <a:bodyPr/>
                    <a:lstStyle/>
                    <a:p>
                      <a:pPr algn="ctr"/>
                      <a:r>
                        <a:rPr lang="en-US" sz="2100" b="0" i="0" dirty="0">
                          <a:solidFill>
                            <a:schemeClr val="tx1"/>
                          </a:solidFill>
                          <a:latin typeface="Calibri" panose="020F0502020204030204" pitchFamily="34" charset="0"/>
                        </a:rPr>
                        <a:t>4.8%</a:t>
                      </a:r>
                    </a:p>
                  </a:txBody>
                  <a:tcPr marL="121920" marR="121920" marT="60960" marB="60960"/>
                </a:tc>
                <a:extLst>
                  <a:ext uri="{0D108BD9-81ED-4DB2-BD59-A6C34878D82A}">
                    <a16:rowId xmlns:a16="http://schemas.microsoft.com/office/drawing/2014/main" val="637692737"/>
                  </a:ext>
                </a:extLst>
              </a:tr>
              <a:tr h="498795">
                <a:tc>
                  <a:txBody>
                    <a:bodyPr/>
                    <a:lstStyle/>
                    <a:p>
                      <a:pPr algn="ctr"/>
                      <a:r>
                        <a:rPr lang="en-US" sz="2100" b="0" i="0" dirty="0">
                          <a:latin typeface="Calibri" panose="020F0502020204030204" pitchFamily="34" charset="0"/>
                        </a:rPr>
                        <a:t>Oct &amp; Nov 2024</a:t>
                      </a:r>
                    </a:p>
                  </a:txBody>
                  <a:tcPr marL="121920" marR="121920" marT="60960" marB="60960"/>
                </a:tc>
                <a:tc>
                  <a:txBody>
                    <a:bodyPr/>
                    <a:lstStyle/>
                    <a:p>
                      <a:pPr algn="ctr"/>
                      <a:r>
                        <a:rPr lang="en-US" sz="2100" b="0" i="0" dirty="0">
                          <a:solidFill>
                            <a:schemeClr val="tx1"/>
                          </a:solidFill>
                          <a:latin typeface="Calibri" panose="020F0502020204030204" pitchFamily="34" charset="0"/>
                        </a:rPr>
                        <a:t>4.4%</a:t>
                      </a:r>
                    </a:p>
                  </a:txBody>
                  <a:tcPr marL="121920" marR="121920" marT="60960" marB="60960"/>
                </a:tc>
                <a:extLst>
                  <a:ext uri="{0D108BD9-81ED-4DB2-BD59-A6C34878D82A}">
                    <a16:rowId xmlns:a16="http://schemas.microsoft.com/office/drawing/2014/main" val="3701741297"/>
                  </a:ext>
                </a:extLst>
              </a:tr>
            </a:tbl>
          </a:graphicData>
        </a:graphic>
      </p:graphicFrame>
      <p:grpSp>
        <p:nvGrpSpPr>
          <p:cNvPr id="18" name="Group 14">
            <a:extLst>
              <a:ext uri="{FF2B5EF4-FFF2-40B4-BE49-F238E27FC236}">
                <a16:creationId xmlns:a16="http://schemas.microsoft.com/office/drawing/2014/main" id="{F9BF991C-1DA1-4B72-884A-13BD077415AB}"/>
              </a:ext>
            </a:extLst>
          </p:cNvPr>
          <p:cNvGrpSpPr/>
          <p:nvPr/>
        </p:nvGrpSpPr>
        <p:grpSpPr>
          <a:xfrm>
            <a:off x="11320313" y="1649912"/>
            <a:ext cx="406400" cy="1530817"/>
            <a:chOff x="4058860" y="987781"/>
            <a:chExt cx="1052368" cy="3696329"/>
          </a:xfrm>
        </p:grpSpPr>
        <p:sp>
          <p:nvSpPr>
            <p:cNvPr id="19" name="Rectangle 8">
              <a:extLst>
                <a:ext uri="{FF2B5EF4-FFF2-40B4-BE49-F238E27FC236}">
                  <a16:creationId xmlns:a16="http://schemas.microsoft.com/office/drawing/2014/main" id="{A5B61E76-4248-4664-81FC-CCE07CB6C1AA}"/>
                </a:ext>
              </a:extLst>
            </p:cNvPr>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21" name="Rectangle 8">
              <a:extLst>
                <a:ext uri="{FF2B5EF4-FFF2-40B4-BE49-F238E27FC236}">
                  <a16:creationId xmlns:a16="http://schemas.microsoft.com/office/drawing/2014/main" id="{D3681D38-F685-4B58-8CC2-6123EF5AA269}"/>
                </a:ext>
              </a:extLst>
            </p:cNvPr>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2" name="Rectangle 2">
              <a:extLst>
                <a:ext uri="{FF2B5EF4-FFF2-40B4-BE49-F238E27FC236}">
                  <a16:creationId xmlns:a16="http://schemas.microsoft.com/office/drawing/2014/main" id="{25CD5CCE-E0CB-48AB-9E17-1F9B2C317F91}"/>
                </a:ext>
              </a:extLst>
            </p:cNvPr>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3" name="Rectangle 2">
              <a:extLst>
                <a:ext uri="{FF2B5EF4-FFF2-40B4-BE49-F238E27FC236}">
                  <a16:creationId xmlns:a16="http://schemas.microsoft.com/office/drawing/2014/main" id="{6DEB51A8-E37E-4979-A6BF-DA56A67F1FB0}"/>
                </a:ext>
              </a:extLst>
            </p:cNvPr>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24" name="Rectangle 2">
              <a:extLst>
                <a:ext uri="{FF2B5EF4-FFF2-40B4-BE49-F238E27FC236}">
                  <a16:creationId xmlns:a16="http://schemas.microsoft.com/office/drawing/2014/main" id="{1E2F9252-7A02-40C9-A091-7C4480E9DC33}"/>
                </a:ext>
              </a:extLst>
            </p:cNvPr>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25" name="Isosceles Triangle 24">
              <a:extLst>
                <a:ext uri="{FF2B5EF4-FFF2-40B4-BE49-F238E27FC236}">
                  <a16:creationId xmlns:a16="http://schemas.microsoft.com/office/drawing/2014/main" id="{9DEE7041-8812-4EAC-814A-0E226A1F23C6}"/>
                </a:ext>
              </a:extLst>
            </p:cNvPr>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26" name="Parallelogram 15">
              <a:extLst>
                <a:ext uri="{FF2B5EF4-FFF2-40B4-BE49-F238E27FC236}">
                  <a16:creationId xmlns:a16="http://schemas.microsoft.com/office/drawing/2014/main" id="{2A2CF545-035A-44EB-9E7A-86A0D2DBE306}"/>
                </a:ext>
              </a:extLst>
            </p:cNvPr>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spTree>
    <p:extLst>
      <p:ext uri="{BB962C8B-B14F-4D97-AF65-F5344CB8AC3E}">
        <p14:creationId xmlns:p14="http://schemas.microsoft.com/office/powerpoint/2010/main" val="2414013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236504"/>
            <a:ext cx="11617291" cy="6384992"/>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latin typeface="Calibri" panose="020F0502020204030204" pitchFamily="34" charset="0"/>
              <a:cs typeface="Calibri" panose="020F0502020204030204" pitchFamily="34" charset="0"/>
            </a:endParaRPr>
          </a:p>
        </p:txBody>
      </p:sp>
      <p:sp>
        <p:nvSpPr>
          <p:cNvPr id="14" name="Rectangle 13"/>
          <p:cNvSpPr/>
          <p:nvPr/>
        </p:nvSpPr>
        <p:spPr>
          <a:xfrm>
            <a:off x="9216347" y="0"/>
            <a:ext cx="26882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Calibri" panose="020F0502020204030204" pitchFamily="34" charset="0"/>
              <a:cs typeface="Calibri" panose="020F0502020204030204" pitchFamily="34" charset="0"/>
            </a:endParaRPr>
          </a:p>
        </p:txBody>
      </p:sp>
      <p:sp>
        <p:nvSpPr>
          <p:cNvPr id="20" name="Text Placeholder 1"/>
          <p:cNvSpPr txBox="1">
            <a:spLocks/>
          </p:cNvSpPr>
          <p:nvPr/>
        </p:nvSpPr>
        <p:spPr>
          <a:xfrm>
            <a:off x="9441935" y="236504"/>
            <a:ext cx="2299229" cy="638499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3733" b="1" dirty="0">
                <a:solidFill>
                  <a:schemeClr val="bg1"/>
                </a:solidFill>
                <a:latin typeface="Calibri" panose="020F0502020204030204" pitchFamily="34" charset="0"/>
                <a:cs typeface="Calibri" panose="020F0502020204030204" pitchFamily="34" charset="0"/>
              </a:rPr>
              <a:t>Federal Wealth Transfer Tax Basic Exclusion Amount</a:t>
            </a:r>
            <a:endParaRPr lang="ko-KR" altLang="en-US" sz="3733" b="1" dirty="0">
              <a:solidFill>
                <a:schemeClr val="tx2">
                  <a:lumMod val="75000"/>
                </a:schemeClr>
              </a:solidFill>
              <a:latin typeface="Calibri" panose="020F0502020204030204" pitchFamily="34" charset="0"/>
              <a:cs typeface="Calibri" panose="020F0502020204030204" pitchFamily="34" charset="0"/>
            </a:endParaRPr>
          </a:p>
        </p:txBody>
      </p:sp>
      <p:grpSp>
        <p:nvGrpSpPr>
          <p:cNvPr id="7" name="Group 14">
            <a:extLst>
              <a:ext uri="{FF2B5EF4-FFF2-40B4-BE49-F238E27FC236}">
                <a16:creationId xmlns:a16="http://schemas.microsoft.com/office/drawing/2014/main" id="{20C2B74B-BECB-4535-B502-06DC80D74B06}"/>
              </a:ext>
            </a:extLst>
          </p:cNvPr>
          <p:cNvGrpSpPr/>
          <p:nvPr/>
        </p:nvGrpSpPr>
        <p:grpSpPr>
          <a:xfrm>
            <a:off x="9652000" y="236505"/>
            <a:ext cx="406400" cy="1530817"/>
            <a:chOff x="4058860" y="987781"/>
            <a:chExt cx="1052368" cy="3696329"/>
          </a:xfrm>
        </p:grpSpPr>
        <p:sp>
          <p:nvSpPr>
            <p:cNvPr id="8" name="Rectangle 8">
              <a:extLst>
                <a:ext uri="{FF2B5EF4-FFF2-40B4-BE49-F238E27FC236}">
                  <a16:creationId xmlns:a16="http://schemas.microsoft.com/office/drawing/2014/main" id="{25302530-3AAA-4B18-B144-C49D138138CE}"/>
                </a:ext>
              </a:extLst>
            </p:cNvPr>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9" name="Rectangle 8">
              <a:extLst>
                <a:ext uri="{FF2B5EF4-FFF2-40B4-BE49-F238E27FC236}">
                  <a16:creationId xmlns:a16="http://schemas.microsoft.com/office/drawing/2014/main" id="{91FA14DC-BAA1-4B27-93F4-512A9C64EF6C}"/>
                </a:ext>
              </a:extLst>
            </p:cNvPr>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Rectangle 2">
              <a:extLst>
                <a:ext uri="{FF2B5EF4-FFF2-40B4-BE49-F238E27FC236}">
                  <a16:creationId xmlns:a16="http://schemas.microsoft.com/office/drawing/2014/main" id="{C6C7785C-8982-46D8-BD2D-F0082959A035}"/>
                </a:ext>
              </a:extLst>
            </p:cNvPr>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 name="Rectangle 2">
              <a:extLst>
                <a:ext uri="{FF2B5EF4-FFF2-40B4-BE49-F238E27FC236}">
                  <a16:creationId xmlns:a16="http://schemas.microsoft.com/office/drawing/2014/main" id="{0EA746AB-277A-4BA1-9F0A-B7C535C1FB4A}"/>
                </a:ext>
              </a:extLst>
            </p:cNvPr>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 name="Rectangle 2">
              <a:extLst>
                <a:ext uri="{FF2B5EF4-FFF2-40B4-BE49-F238E27FC236}">
                  <a16:creationId xmlns:a16="http://schemas.microsoft.com/office/drawing/2014/main" id="{8DD3C104-DCA5-4C07-AA7C-5F42944E40F4}"/>
                </a:ext>
              </a:extLst>
            </p:cNvPr>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3" name="Isosceles Triangle 12">
              <a:extLst>
                <a:ext uri="{FF2B5EF4-FFF2-40B4-BE49-F238E27FC236}">
                  <a16:creationId xmlns:a16="http://schemas.microsoft.com/office/drawing/2014/main" id="{B6979A23-A285-45E9-95F0-43DC4293EA1E}"/>
                </a:ext>
              </a:extLst>
            </p:cNvPr>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5" name="Parallelogram 15">
              <a:extLst>
                <a:ext uri="{FF2B5EF4-FFF2-40B4-BE49-F238E27FC236}">
                  <a16:creationId xmlns:a16="http://schemas.microsoft.com/office/drawing/2014/main" id="{00FFC3E9-ACCE-438D-B2B5-5AA4625B76F2}"/>
                </a:ext>
              </a:extLst>
            </p:cNvPr>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graphicFrame>
        <p:nvGraphicFramePr>
          <p:cNvPr id="16" name="Content Placeholder 3"/>
          <p:cNvGraphicFramePr>
            <a:graphicFrameLocks/>
          </p:cNvGraphicFramePr>
          <p:nvPr>
            <p:extLst>
              <p:ext uri="{D42A27DB-BD31-4B8C-83A1-F6EECF244321}">
                <p14:modId xmlns:p14="http://schemas.microsoft.com/office/powerpoint/2010/main" val="1127672423"/>
              </p:ext>
            </p:extLst>
          </p:nvPr>
        </p:nvGraphicFramePr>
        <p:xfrm>
          <a:off x="545658" y="1051560"/>
          <a:ext cx="4206193" cy="4267200"/>
        </p:xfrm>
        <a:graphic>
          <a:graphicData uri="http://schemas.openxmlformats.org/drawingml/2006/table">
            <a:tbl>
              <a:tblPr firstRow="1" bandRow="1">
                <a:tableStyleId>{5C22544A-7EE6-4342-B048-85BDC9FD1C3A}</a:tableStyleId>
              </a:tblPr>
              <a:tblGrid>
                <a:gridCol w="1743266">
                  <a:extLst>
                    <a:ext uri="{9D8B030D-6E8A-4147-A177-3AD203B41FA5}">
                      <a16:colId xmlns:a16="http://schemas.microsoft.com/office/drawing/2014/main" val="653480853"/>
                    </a:ext>
                  </a:extLst>
                </a:gridCol>
                <a:gridCol w="2462927">
                  <a:extLst>
                    <a:ext uri="{9D8B030D-6E8A-4147-A177-3AD203B41FA5}">
                      <a16:colId xmlns:a16="http://schemas.microsoft.com/office/drawing/2014/main" val="4007659248"/>
                    </a:ext>
                  </a:extLst>
                </a:gridCol>
              </a:tblGrid>
              <a:tr h="443369">
                <a:tc>
                  <a:txBody>
                    <a:bodyPr/>
                    <a:lstStyle/>
                    <a:p>
                      <a:pPr algn="ctr"/>
                      <a:r>
                        <a:rPr lang="en-US" sz="2400" dirty="0">
                          <a:latin typeface="Calibri" panose="020F0502020204030204" pitchFamily="34" charset="0"/>
                        </a:rPr>
                        <a:t>Date of death</a:t>
                      </a:r>
                    </a:p>
                  </a:txBody>
                  <a:tcPr marL="121920" marR="121920" marT="60960" marB="60960"/>
                </a:tc>
                <a:tc>
                  <a:txBody>
                    <a:bodyPr/>
                    <a:lstStyle/>
                    <a:p>
                      <a:pPr algn="ctr"/>
                      <a:r>
                        <a:rPr lang="en-US" sz="2400" dirty="0">
                          <a:latin typeface="Calibri" panose="020F0502020204030204" pitchFamily="34" charset="0"/>
                        </a:rPr>
                        <a:t>Basic exclusion amount</a:t>
                      </a:r>
                    </a:p>
                  </a:txBody>
                  <a:tcPr marL="121920" marR="121920" marT="60960" marB="60960"/>
                </a:tc>
                <a:extLst>
                  <a:ext uri="{0D108BD9-81ED-4DB2-BD59-A6C34878D82A}">
                    <a16:rowId xmlns:a16="http://schemas.microsoft.com/office/drawing/2014/main" val="535695114"/>
                  </a:ext>
                </a:extLst>
              </a:tr>
              <a:tr h="443369">
                <a:tc>
                  <a:txBody>
                    <a:bodyPr/>
                    <a:lstStyle/>
                    <a:p>
                      <a:pPr algn="ctr"/>
                      <a:r>
                        <a:rPr lang="en-US" sz="2400" dirty="0">
                          <a:latin typeface="Calibri" panose="020F0502020204030204" pitchFamily="34" charset="0"/>
                        </a:rPr>
                        <a:t>2011</a:t>
                      </a:r>
                    </a:p>
                  </a:txBody>
                  <a:tcPr marL="121920" marR="121920" marT="60960" marB="60960"/>
                </a:tc>
                <a:tc>
                  <a:txBody>
                    <a:bodyPr/>
                    <a:lstStyle/>
                    <a:p>
                      <a:pPr algn="ctr"/>
                      <a:r>
                        <a:rPr lang="en-US" sz="2400" dirty="0">
                          <a:latin typeface="Calibri" panose="020F0502020204030204" pitchFamily="34" charset="0"/>
                        </a:rPr>
                        <a:t>$5,000,000</a:t>
                      </a:r>
                    </a:p>
                  </a:txBody>
                  <a:tcPr marL="121920" marR="121920" marT="60960" marB="60960"/>
                </a:tc>
                <a:extLst>
                  <a:ext uri="{0D108BD9-81ED-4DB2-BD59-A6C34878D82A}">
                    <a16:rowId xmlns:a16="http://schemas.microsoft.com/office/drawing/2014/main" val="2182748150"/>
                  </a:ext>
                </a:extLst>
              </a:tr>
              <a:tr h="443369">
                <a:tc>
                  <a:txBody>
                    <a:bodyPr/>
                    <a:lstStyle/>
                    <a:p>
                      <a:pPr algn="ctr"/>
                      <a:r>
                        <a:rPr lang="en-US" sz="2400" dirty="0">
                          <a:latin typeface="Calibri" panose="020F0502020204030204" pitchFamily="34" charset="0"/>
                        </a:rPr>
                        <a:t>2012</a:t>
                      </a:r>
                    </a:p>
                  </a:txBody>
                  <a:tcPr marL="121920" marR="121920" marT="60960" marB="60960"/>
                </a:tc>
                <a:tc>
                  <a:txBody>
                    <a:bodyPr/>
                    <a:lstStyle/>
                    <a:p>
                      <a:pPr algn="ctr"/>
                      <a:r>
                        <a:rPr lang="en-US" sz="2400" dirty="0">
                          <a:latin typeface="Calibri" panose="020F0502020204030204" pitchFamily="34" charset="0"/>
                        </a:rPr>
                        <a:t>$5,120,000</a:t>
                      </a:r>
                    </a:p>
                  </a:txBody>
                  <a:tcPr marL="121920" marR="121920" marT="60960" marB="60960"/>
                </a:tc>
                <a:extLst>
                  <a:ext uri="{0D108BD9-81ED-4DB2-BD59-A6C34878D82A}">
                    <a16:rowId xmlns:a16="http://schemas.microsoft.com/office/drawing/2014/main" val="2728117768"/>
                  </a:ext>
                </a:extLst>
              </a:tr>
              <a:tr h="443369">
                <a:tc>
                  <a:txBody>
                    <a:bodyPr/>
                    <a:lstStyle/>
                    <a:p>
                      <a:pPr algn="ctr"/>
                      <a:r>
                        <a:rPr lang="en-US" sz="2400" dirty="0">
                          <a:latin typeface="Calibri" panose="020F0502020204030204" pitchFamily="34" charset="0"/>
                        </a:rPr>
                        <a:t>2013</a:t>
                      </a:r>
                    </a:p>
                  </a:txBody>
                  <a:tcPr marL="121920" marR="121920" marT="60960" marB="60960"/>
                </a:tc>
                <a:tc>
                  <a:txBody>
                    <a:bodyPr/>
                    <a:lstStyle/>
                    <a:p>
                      <a:pPr algn="ctr"/>
                      <a:r>
                        <a:rPr lang="en-US" sz="2400" dirty="0">
                          <a:latin typeface="Calibri" panose="020F0502020204030204" pitchFamily="34" charset="0"/>
                        </a:rPr>
                        <a:t>$5,250,000</a:t>
                      </a:r>
                    </a:p>
                  </a:txBody>
                  <a:tcPr marL="121920" marR="121920" marT="60960" marB="60960"/>
                </a:tc>
                <a:extLst>
                  <a:ext uri="{0D108BD9-81ED-4DB2-BD59-A6C34878D82A}">
                    <a16:rowId xmlns:a16="http://schemas.microsoft.com/office/drawing/2014/main" val="1707866274"/>
                  </a:ext>
                </a:extLst>
              </a:tr>
              <a:tr h="443369">
                <a:tc>
                  <a:txBody>
                    <a:bodyPr/>
                    <a:lstStyle/>
                    <a:p>
                      <a:pPr algn="ctr"/>
                      <a:r>
                        <a:rPr lang="en-US" sz="2400" dirty="0">
                          <a:latin typeface="Calibri" panose="020F0502020204030204" pitchFamily="34" charset="0"/>
                        </a:rPr>
                        <a:t>2014</a:t>
                      </a:r>
                    </a:p>
                  </a:txBody>
                  <a:tcPr marL="121920" marR="121920" marT="60960" marB="60960"/>
                </a:tc>
                <a:tc>
                  <a:txBody>
                    <a:bodyPr/>
                    <a:lstStyle/>
                    <a:p>
                      <a:pPr algn="ctr"/>
                      <a:r>
                        <a:rPr lang="en-US" sz="2400" dirty="0">
                          <a:latin typeface="Calibri" panose="020F0502020204030204" pitchFamily="34" charset="0"/>
                        </a:rPr>
                        <a:t>$5,340,000</a:t>
                      </a:r>
                    </a:p>
                  </a:txBody>
                  <a:tcPr marL="121920" marR="121920" marT="60960" marB="60960"/>
                </a:tc>
                <a:extLst>
                  <a:ext uri="{0D108BD9-81ED-4DB2-BD59-A6C34878D82A}">
                    <a16:rowId xmlns:a16="http://schemas.microsoft.com/office/drawing/2014/main" val="1475962210"/>
                  </a:ext>
                </a:extLst>
              </a:tr>
              <a:tr h="443369">
                <a:tc>
                  <a:txBody>
                    <a:bodyPr/>
                    <a:lstStyle/>
                    <a:p>
                      <a:pPr algn="ctr"/>
                      <a:r>
                        <a:rPr lang="en-US" sz="2400" dirty="0">
                          <a:latin typeface="Calibri" panose="020F0502020204030204" pitchFamily="34" charset="0"/>
                        </a:rPr>
                        <a:t>2015</a:t>
                      </a:r>
                    </a:p>
                  </a:txBody>
                  <a:tcPr marL="121920" marR="121920" marT="60960" marB="60960"/>
                </a:tc>
                <a:tc>
                  <a:txBody>
                    <a:bodyPr/>
                    <a:lstStyle/>
                    <a:p>
                      <a:pPr algn="ctr"/>
                      <a:r>
                        <a:rPr lang="en-US" sz="2400" dirty="0">
                          <a:latin typeface="Calibri" panose="020F0502020204030204" pitchFamily="34" charset="0"/>
                        </a:rPr>
                        <a:t>$5,430,000</a:t>
                      </a:r>
                    </a:p>
                  </a:txBody>
                  <a:tcPr marL="121920" marR="121920" marT="60960" marB="60960"/>
                </a:tc>
                <a:extLst>
                  <a:ext uri="{0D108BD9-81ED-4DB2-BD59-A6C34878D82A}">
                    <a16:rowId xmlns:a16="http://schemas.microsoft.com/office/drawing/2014/main" val="1695605109"/>
                  </a:ext>
                </a:extLst>
              </a:tr>
              <a:tr h="443369">
                <a:tc>
                  <a:txBody>
                    <a:bodyPr/>
                    <a:lstStyle/>
                    <a:p>
                      <a:pPr algn="ctr"/>
                      <a:r>
                        <a:rPr lang="en-US" sz="2400" dirty="0">
                          <a:latin typeface="Calibri" panose="020F0502020204030204" pitchFamily="34" charset="0"/>
                        </a:rPr>
                        <a:t>2016</a:t>
                      </a:r>
                    </a:p>
                  </a:txBody>
                  <a:tcPr marL="121920" marR="121920" marT="60960" marB="60960"/>
                </a:tc>
                <a:tc>
                  <a:txBody>
                    <a:bodyPr/>
                    <a:lstStyle/>
                    <a:p>
                      <a:pPr algn="ctr"/>
                      <a:r>
                        <a:rPr lang="en-US" sz="2400" dirty="0">
                          <a:latin typeface="Calibri" panose="020F0502020204030204" pitchFamily="34" charset="0"/>
                        </a:rPr>
                        <a:t>$5,450,000</a:t>
                      </a:r>
                    </a:p>
                  </a:txBody>
                  <a:tcPr marL="121920" marR="121920" marT="60960" marB="60960"/>
                </a:tc>
                <a:extLst>
                  <a:ext uri="{0D108BD9-81ED-4DB2-BD59-A6C34878D82A}">
                    <a16:rowId xmlns:a16="http://schemas.microsoft.com/office/drawing/2014/main" val="2629068038"/>
                  </a:ext>
                </a:extLst>
              </a:tr>
              <a:tr h="443369">
                <a:tc>
                  <a:txBody>
                    <a:bodyPr/>
                    <a:lstStyle/>
                    <a:p>
                      <a:pPr algn="ctr"/>
                      <a:r>
                        <a:rPr lang="en-US" sz="2400" dirty="0">
                          <a:latin typeface="Calibri" panose="020F0502020204030204" pitchFamily="34" charset="0"/>
                        </a:rPr>
                        <a:t>2017</a:t>
                      </a:r>
                    </a:p>
                  </a:txBody>
                  <a:tcPr marL="121920" marR="121920" marT="60960" marB="60960"/>
                </a:tc>
                <a:tc>
                  <a:txBody>
                    <a:bodyPr/>
                    <a:lstStyle/>
                    <a:p>
                      <a:pPr algn="ctr"/>
                      <a:r>
                        <a:rPr lang="en-US" sz="2400" dirty="0">
                          <a:latin typeface="Calibri" panose="020F0502020204030204" pitchFamily="34" charset="0"/>
                        </a:rPr>
                        <a:t>$5,490,000</a:t>
                      </a:r>
                    </a:p>
                  </a:txBody>
                  <a:tcPr marL="121920" marR="121920" marT="60960" marB="60960"/>
                </a:tc>
                <a:extLst>
                  <a:ext uri="{0D108BD9-81ED-4DB2-BD59-A6C34878D82A}">
                    <a16:rowId xmlns:a16="http://schemas.microsoft.com/office/drawing/2014/main" val="1574321714"/>
                  </a:ext>
                </a:extLst>
              </a:tr>
            </a:tbl>
          </a:graphicData>
        </a:graphic>
      </p:graphicFrame>
      <p:graphicFrame>
        <p:nvGraphicFramePr>
          <p:cNvPr id="2" name="Content Placeholder 3">
            <a:extLst>
              <a:ext uri="{FF2B5EF4-FFF2-40B4-BE49-F238E27FC236}">
                <a16:creationId xmlns:a16="http://schemas.microsoft.com/office/drawing/2014/main" id="{772520D4-4D95-38F2-A6AE-3811E1BB5A2B}"/>
              </a:ext>
            </a:extLst>
          </p:cNvPr>
          <p:cNvGraphicFramePr>
            <a:graphicFrameLocks/>
          </p:cNvGraphicFramePr>
          <p:nvPr>
            <p:extLst>
              <p:ext uri="{D42A27DB-BD31-4B8C-83A1-F6EECF244321}">
                <p14:modId xmlns:p14="http://schemas.microsoft.com/office/powerpoint/2010/main" val="1738497653"/>
              </p:ext>
            </p:extLst>
          </p:nvPr>
        </p:nvGraphicFramePr>
        <p:xfrm>
          <a:off x="4878241" y="1070468"/>
          <a:ext cx="4211716" cy="4267200"/>
        </p:xfrm>
        <a:graphic>
          <a:graphicData uri="http://schemas.openxmlformats.org/drawingml/2006/table">
            <a:tbl>
              <a:tblPr firstRow="1" bandRow="1">
                <a:tableStyleId>{5C22544A-7EE6-4342-B048-85BDC9FD1C3A}</a:tableStyleId>
              </a:tblPr>
              <a:tblGrid>
                <a:gridCol w="1745555">
                  <a:extLst>
                    <a:ext uri="{9D8B030D-6E8A-4147-A177-3AD203B41FA5}">
                      <a16:colId xmlns:a16="http://schemas.microsoft.com/office/drawing/2014/main" val="653480853"/>
                    </a:ext>
                  </a:extLst>
                </a:gridCol>
                <a:gridCol w="2466161">
                  <a:extLst>
                    <a:ext uri="{9D8B030D-6E8A-4147-A177-3AD203B41FA5}">
                      <a16:colId xmlns:a16="http://schemas.microsoft.com/office/drawing/2014/main" val="4007659248"/>
                    </a:ext>
                  </a:extLst>
                </a:gridCol>
              </a:tblGrid>
              <a:tr h="443369">
                <a:tc>
                  <a:txBody>
                    <a:bodyPr/>
                    <a:lstStyle/>
                    <a:p>
                      <a:pPr algn="ctr"/>
                      <a:r>
                        <a:rPr lang="en-US" sz="2400" dirty="0">
                          <a:latin typeface="Calibri" panose="020F0502020204030204" pitchFamily="34" charset="0"/>
                        </a:rPr>
                        <a:t>Date of death</a:t>
                      </a:r>
                    </a:p>
                  </a:txBody>
                  <a:tcPr marL="121920" marR="121920" marT="60960" marB="60960"/>
                </a:tc>
                <a:tc>
                  <a:txBody>
                    <a:bodyPr/>
                    <a:lstStyle/>
                    <a:p>
                      <a:pPr algn="ctr"/>
                      <a:r>
                        <a:rPr lang="en-US" sz="2400" dirty="0">
                          <a:latin typeface="Calibri" panose="020F0502020204030204" pitchFamily="34" charset="0"/>
                        </a:rPr>
                        <a:t>Basic exclusion amount</a:t>
                      </a:r>
                    </a:p>
                  </a:txBody>
                  <a:tcPr marL="121920" marR="121920" marT="60960" marB="60960"/>
                </a:tc>
                <a:extLst>
                  <a:ext uri="{0D108BD9-81ED-4DB2-BD59-A6C34878D82A}">
                    <a16:rowId xmlns:a16="http://schemas.microsoft.com/office/drawing/2014/main" val="535695114"/>
                  </a:ext>
                </a:extLst>
              </a:tr>
              <a:tr h="443369">
                <a:tc>
                  <a:txBody>
                    <a:bodyPr/>
                    <a:lstStyle/>
                    <a:p>
                      <a:pPr algn="ctr"/>
                      <a:r>
                        <a:rPr lang="en-US" sz="2400" dirty="0">
                          <a:latin typeface="Calibri" panose="020F0502020204030204" pitchFamily="34" charset="0"/>
                        </a:rPr>
                        <a:t>2018</a:t>
                      </a:r>
                    </a:p>
                  </a:txBody>
                  <a:tcPr marL="121920" marR="121920" marT="60960" marB="60960"/>
                </a:tc>
                <a:tc>
                  <a:txBody>
                    <a:bodyPr/>
                    <a:lstStyle/>
                    <a:p>
                      <a:pPr algn="ctr"/>
                      <a:r>
                        <a:rPr lang="en-US" sz="2400" dirty="0">
                          <a:latin typeface="Calibri" panose="020F0502020204030204" pitchFamily="34" charset="0"/>
                        </a:rPr>
                        <a:t>$11,180,000</a:t>
                      </a:r>
                    </a:p>
                  </a:txBody>
                  <a:tcPr marL="121920" marR="121920" marT="60960" marB="60960"/>
                </a:tc>
                <a:extLst>
                  <a:ext uri="{0D108BD9-81ED-4DB2-BD59-A6C34878D82A}">
                    <a16:rowId xmlns:a16="http://schemas.microsoft.com/office/drawing/2014/main" val="1587243216"/>
                  </a:ext>
                </a:extLst>
              </a:tr>
              <a:tr h="443369">
                <a:tc>
                  <a:txBody>
                    <a:bodyPr/>
                    <a:lstStyle/>
                    <a:p>
                      <a:pPr algn="ctr"/>
                      <a:r>
                        <a:rPr lang="en-US" sz="2400" dirty="0">
                          <a:latin typeface="Calibri" panose="020F0502020204030204" pitchFamily="34" charset="0"/>
                        </a:rPr>
                        <a:t>2019</a:t>
                      </a:r>
                    </a:p>
                  </a:txBody>
                  <a:tcPr marL="121920" marR="121920" marT="60960" marB="60960"/>
                </a:tc>
                <a:tc>
                  <a:txBody>
                    <a:bodyPr/>
                    <a:lstStyle/>
                    <a:p>
                      <a:pPr algn="ctr"/>
                      <a:r>
                        <a:rPr lang="en-US" sz="2400" dirty="0">
                          <a:latin typeface="Calibri" panose="020F0502020204030204" pitchFamily="34" charset="0"/>
                        </a:rPr>
                        <a:t>$11,400,000</a:t>
                      </a:r>
                    </a:p>
                  </a:txBody>
                  <a:tcPr marL="121920" marR="121920" marT="60960" marB="60960"/>
                </a:tc>
                <a:extLst>
                  <a:ext uri="{0D108BD9-81ED-4DB2-BD59-A6C34878D82A}">
                    <a16:rowId xmlns:a16="http://schemas.microsoft.com/office/drawing/2014/main" val="1511375976"/>
                  </a:ext>
                </a:extLst>
              </a:tr>
              <a:tr h="443369">
                <a:tc>
                  <a:txBody>
                    <a:bodyPr/>
                    <a:lstStyle/>
                    <a:p>
                      <a:pPr algn="ctr"/>
                      <a:r>
                        <a:rPr lang="en-US" sz="2400" dirty="0">
                          <a:latin typeface="Calibri" panose="020F0502020204030204" pitchFamily="34" charset="0"/>
                        </a:rPr>
                        <a:t>2020</a:t>
                      </a:r>
                    </a:p>
                  </a:txBody>
                  <a:tcPr marL="121920" marR="121920" marT="60960" marB="60960"/>
                </a:tc>
                <a:tc>
                  <a:txBody>
                    <a:bodyPr/>
                    <a:lstStyle/>
                    <a:p>
                      <a:pPr algn="ctr"/>
                      <a:r>
                        <a:rPr lang="en-US" sz="2400" b="0" i="0" dirty="0">
                          <a:solidFill>
                            <a:schemeClr val="tx1"/>
                          </a:solidFill>
                          <a:latin typeface="Calibri" panose="020F0502020204030204" pitchFamily="34" charset="0"/>
                        </a:rPr>
                        <a:t>$11,580,000</a:t>
                      </a:r>
                    </a:p>
                  </a:txBody>
                  <a:tcPr marL="121920" marR="121920" marT="60960" marB="60960"/>
                </a:tc>
                <a:extLst>
                  <a:ext uri="{0D108BD9-81ED-4DB2-BD59-A6C34878D82A}">
                    <a16:rowId xmlns:a16="http://schemas.microsoft.com/office/drawing/2014/main" val="1754602502"/>
                  </a:ext>
                </a:extLst>
              </a:tr>
              <a:tr h="443369">
                <a:tc>
                  <a:txBody>
                    <a:bodyPr/>
                    <a:lstStyle/>
                    <a:p>
                      <a:pPr algn="ctr"/>
                      <a:r>
                        <a:rPr lang="en-US" sz="2400" b="0" i="0" dirty="0">
                          <a:latin typeface="Calibri" panose="020F0502020204030204" pitchFamily="34" charset="0"/>
                        </a:rPr>
                        <a:t>2021</a:t>
                      </a:r>
                    </a:p>
                  </a:txBody>
                  <a:tcPr marL="121920" marR="121920" marT="60960" marB="60960"/>
                </a:tc>
                <a:tc>
                  <a:txBody>
                    <a:bodyPr/>
                    <a:lstStyle/>
                    <a:p>
                      <a:pPr algn="ctr"/>
                      <a:r>
                        <a:rPr lang="en-US" sz="2400" b="0" i="0" dirty="0">
                          <a:solidFill>
                            <a:schemeClr val="tx1"/>
                          </a:solidFill>
                          <a:latin typeface="Calibri" panose="020F0502020204030204" pitchFamily="34" charset="0"/>
                        </a:rPr>
                        <a:t>$11,700,000</a:t>
                      </a:r>
                    </a:p>
                  </a:txBody>
                  <a:tcPr marL="121920" marR="121920" marT="60960" marB="60960"/>
                </a:tc>
                <a:extLst>
                  <a:ext uri="{0D108BD9-81ED-4DB2-BD59-A6C34878D82A}">
                    <a16:rowId xmlns:a16="http://schemas.microsoft.com/office/drawing/2014/main" val="2261531349"/>
                  </a:ext>
                </a:extLst>
              </a:tr>
              <a:tr h="443369">
                <a:tc>
                  <a:txBody>
                    <a:bodyPr/>
                    <a:lstStyle/>
                    <a:p>
                      <a:pPr algn="ctr"/>
                      <a:r>
                        <a:rPr lang="en-US" sz="2400" b="0" i="0" dirty="0">
                          <a:latin typeface="Calibri" panose="020F0502020204030204" pitchFamily="34" charset="0"/>
                        </a:rPr>
                        <a:t>2022</a:t>
                      </a:r>
                    </a:p>
                  </a:txBody>
                  <a:tcPr marL="121920" marR="121920" marT="60960" marB="60960"/>
                </a:tc>
                <a:tc>
                  <a:txBody>
                    <a:bodyPr/>
                    <a:lstStyle/>
                    <a:p>
                      <a:pPr algn="ctr"/>
                      <a:r>
                        <a:rPr lang="en-US" sz="2400" b="0" i="0" dirty="0">
                          <a:solidFill>
                            <a:schemeClr val="tx1"/>
                          </a:solidFill>
                          <a:latin typeface="Calibri" panose="020F0502020204030204" pitchFamily="34" charset="0"/>
                        </a:rPr>
                        <a:t>$12,060,000</a:t>
                      </a:r>
                    </a:p>
                  </a:txBody>
                  <a:tcPr marL="121920" marR="121920" marT="60960" marB="60960"/>
                </a:tc>
                <a:extLst>
                  <a:ext uri="{0D108BD9-81ED-4DB2-BD59-A6C34878D82A}">
                    <a16:rowId xmlns:a16="http://schemas.microsoft.com/office/drawing/2014/main" val="3160794837"/>
                  </a:ext>
                </a:extLst>
              </a:tr>
              <a:tr h="443369">
                <a:tc>
                  <a:txBody>
                    <a:bodyPr/>
                    <a:lstStyle/>
                    <a:p>
                      <a:pPr algn="ctr"/>
                      <a:r>
                        <a:rPr lang="en-US" sz="2400" b="0" i="0" dirty="0">
                          <a:latin typeface="Calibri" panose="020F0502020204030204" pitchFamily="34" charset="0"/>
                        </a:rPr>
                        <a:t>2023</a:t>
                      </a:r>
                    </a:p>
                  </a:txBody>
                  <a:tcPr marL="121920" marR="121920" marT="60960" marB="60960"/>
                </a:tc>
                <a:tc>
                  <a:txBody>
                    <a:bodyPr/>
                    <a:lstStyle/>
                    <a:p>
                      <a:pPr algn="ctr"/>
                      <a:r>
                        <a:rPr lang="en-US" sz="2400" b="0" i="0" dirty="0">
                          <a:solidFill>
                            <a:schemeClr val="tx1"/>
                          </a:solidFill>
                          <a:latin typeface="Calibri" panose="020F0502020204030204" pitchFamily="34" charset="0"/>
                        </a:rPr>
                        <a:t>$12,920,000</a:t>
                      </a:r>
                    </a:p>
                  </a:txBody>
                  <a:tcPr marL="121920" marR="121920" marT="60960" marB="60960"/>
                </a:tc>
                <a:extLst>
                  <a:ext uri="{0D108BD9-81ED-4DB2-BD59-A6C34878D82A}">
                    <a16:rowId xmlns:a16="http://schemas.microsoft.com/office/drawing/2014/main" val="2519546117"/>
                  </a:ext>
                </a:extLst>
              </a:tr>
              <a:tr h="443369">
                <a:tc>
                  <a:txBody>
                    <a:bodyPr/>
                    <a:lstStyle/>
                    <a:p>
                      <a:pPr algn="ctr"/>
                      <a:r>
                        <a:rPr lang="en-US" sz="2400" b="1" i="0" dirty="0">
                          <a:latin typeface="Calibri" panose="020F0502020204030204" pitchFamily="34" charset="0"/>
                        </a:rPr>
                        <a:t>2024</a:t>
                      </a:r>
                    </a:p>
                  </a:txBody>
                  <a:tcPr marL="121920" marR="121920" marT="60960" marB="60960"/>
                </a:tc>
                <a:tc>
                  <a:txBody>
                    <a:bodyPr/>
                    <a:lstStyle/>
                    <a:p>
                      <a:pPr algn="ctr"/>
                      <a:r>
                        <a:rPr lang="en-US" sz="2400" b="1" i="0" dirty="0">
                          <a:solidFill>
                            <a:schemeClr val="tx1"/>
                          </a:solidFill>
                          <a:latin typeface="Calibri" panose="020F0502020204030204" pitchFamily="34" charset="0"/>
                        </a:rPr>
                        <a:t>$13,610,000</a:t>
                      </a:r>
                    </a:p>
                  </a:txBody>
                  <a:tcPr marL="121920" marR="121920" marT="60960" marB="60960"/>
                </a:tc>
                <a:extLst>
                  <a:ext uri="{0D108BD9-81ED-4DB2-BD59-A6C34878D82A}">
                    <a16:rowId xmlns:a16="http://schemas.microsoft.com/office/drawing/2014/main" val="3322564475"/>
                  </a:ext>
                </a:extLst>
              </a:tr>
            </a:tbl>
          </a:graphicData>
        </a:graphic>
      </p:graphicFrame>
    </p:spTree>
    <p:extLst>
      <p:ext uri="{BB962C8B-B14F-4D97-AF65-F5344CB8AC3E}">
        <p14:creationId xmlns:p14="http://schemas.microsoft.com/office/powerpoint/2010/main" val="19209443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87355" y="236504"/>
            <a:ext cx="11617291" cy="6384992"/>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latin typeface="Calibri" panose="020F0502020204030204" pitchFamily="34" charset="0"/>
              <a:cs typeface="Calibri" panose="020F0502020204030204" pitchFamily="34" charset="0"/>
            </a:endParaRPr>
          </a:p>
        </p:txBody>
      </p:sp>
      <p:sp>
        <p:nvSpPr>
          <p:cNvPr id="14" name="Rectangle 13"/>
          <p:cNvSpPr/>
          <p:nvPr/>
        </p:nvSpPr>
        <p:spPr>
          <a:xfrm>
            <a:off x="9216347" y="0"/>
            <a:ext cx="26882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Calibri" panose="020F0502020204030204" pitchFamily="34" charset="0"/>
              <a:cs typeface="Calibri" panose="020F0502020204030204" pitchFamily="34" charset="0"/>
            </a:endParaRPr>
          </a:p>
        </p:txBody>
      </p:sp>
      <p:sp>
        <p:nvSpPr>
          <p:cNvPr id="20" name="Text Placeholder 1"/>
          <p:cNvSpPr txBox="1">
            <a:spLocks/>
          </p:cNvSpPr>
          <p:nvPr/>
        </p:nvSpPr>
        <p:spPr>
          <a:xfrm>
            <a:off x="9441935" y="236504"/>
            <a:ext cx="2299229" cy="638499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3733" b="1" dirty="0">
                <a:solidFill>
                  <a:schemeClr val="bg1"/>
                </a:solidFill>
                <a:latin typeface="Calibri" panose="020F0502020204030204" pitchFamily="34" charset="0"/>
                <a:cs typeface="Calibri" panose="020F0502020204030204" pitchFamily="34" charset="0"/>
              </a:rPr>
              <a:t>Federal Wealth Transfer Tax Basic Exclusion Amount</a:t>
            </a:r>
            <a:endParaRPr lang="ko-KR" altLang="en-US" sz="3733" b="1" dirty="0">
              <a:solidFill>
                <a:schemeClr val="tx2">
                  <a:lumMod val="75000"/>
                </a:schemeClr>
              </a:solidFill>
              <a:latin typeface="Calibri" panose="020F0502020204030204" pitchFamily="34" charset="0"/>
              <a:cs typeface="Calibri" panose="020F0502020204030204" pitchFamily="34" charset="0"/>
            </a:endParaRPr>
          </a:p>
        </p:txBody>
      </p:sp>
      <p:grpSp>
        <p:nvGrpSpPr>
          <p:cNvPr id="7" name="Group 14">
            <a:extLst>
              <a:ext uri="{FF2B5EF4-FFF2-40B4-BE49-F238E27FC236}">
                <a16:creationId xmlns:a16="http://schemas.microsoft.com/office/drawing/2014/main" id="{20C2B74B-BECB-4535-B502-06DC80D74B06}"/>
              </a:ext>
            </a:extLst>
          </p:cNvPr>
          <p:cNvGrpSpPr/>
          <p:nvPr/>
        </p:nvGrpSpPr>
        <p:grpSpPr>
          <a:xfrm>
            <a:off x="9652000" y="236505"/>
            <a:ext cx="406400" cy="1530817"/>
            <a:chOff x="4058860" y="987781"/>
            <a:chExt cx="1052368" cy="3696329"/>
          </a:xfrm>
        </p:grpSpPr>
        <p:sp>
          <p:nvSpPr>
            <p:cNvPr id="8" name="Rectangle 8">
              <a:extLst>
                <a:ext uri="{FF2B5EF4-FFF2-40B4-BE49-F238E27FC236}">
                  <a16:creationId xmlns:a16="http://schemas.microsoft.com/office/drawing/2014/main" id="{25302530-3AAA-4B18-B144-C49D138138CE}"/>
                </a:ext>
              </a:extLst>
            </p:cNvPr>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9" name="Rectangle 8">
              <a:extLst>
                <a:ext uri="{FF2B5EF4-FFF2-40B4-BE49-F238E27FC236}">
                  <a16:creationId xmlns:a16="http://schemas.microsoft.com/office/drawing/2014/main" id="{91FA14DC-BAA1-4B27-93F4-512A9C64EF6C}"/>
                </a:ext>
              </a:extLst>
            </p:cNvPr>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Rectangle 2">
              <a:extLst>
                <a:ext uri="{FF2B5EF4-FFF2-40B4-BE49-F238E27FC236}">
                  <a16:creationId xmlns:a16="http://schemas.microsoft.com/office/drawing/2014/main" id="{C6C7785C-8982-46D8-BD2D-F0082959A035}"/>
                </a:ext>
              </a:extLst>
            </p:cNvPr>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 name="Rectangle 2">
              <a:extLst>
                <a:ext uri="{FF2B5EF4-FFF2-40B4-BE49-F238E27FC236}">
                  <a16:creationId xmlns:a16="http://schemas.microsoft.com/office/drawing/2014/main" id="{0EA746AB-277A-4BA1-9F0A-B7C535C1FB4A}"/>
                </a:ext>
              </a:extLst>
            </p:cNvPr>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 name="Rectangle 2">
              <a:extLst>
                <a:ext uri="{FF2B5EF4-FFF2-40B4-BE49-F238E27FC236}">
                  <a16:creationId xmlns:a16="http://schemas.microsoft.com/office/drawing/2014/main" id="{8DD3C104-DCA5-4C07-AA7C-5F42944E40F4}"/>
                </a:ext>
              </a:extLst>
            </p:cNvPr>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3" name="Isosceles Triangle 12">
              <a:extLst>
                <a:ext uri="{FF2B5EF4-FFF2-40B4-BE49-F238E27FC236}">
                  <a16:creationId xmlns:a16="http://schemas.microsoft.com/office/drawing/2014/main" id="{B6979A23-A285-45E9-95F0-43DC4293EA1E}"/>
                </a:ext>
              </a:extLst>
            </p:cNvPr>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5" name="Parallelogram 15">
              <a:extLst>
                <a:ext uri="{FF2B5EF4-FFF2-40B4-BE49-F238E27FC236}">
                  <a16:creationId xmlns:a16="http://schemas.microsoft.com/office/drawing/2014/main" id="{00FFC3E9-ACCE-438D-B2B5-5AA4625B76F2}"/>
                </a:ext>
              </a:extLst>
            </p:cNvPr>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grpSp>
      <p:graphicFrame>
        <p:nvGraphicFramePr>
          <p:cNvPr id="16" name="Content Placeholder 3"/>
          <p:cNvGraphicFramePr>
            <a:graphicFrameLocks/>
          </p:cNvGraphicFramePr>
          <p:nvPr/>
        </p:nvGraphicFramePr>
        <p:xfrm>
          <a:off x="545658" y="1051560"/>
          <a:ext cx="4206193" cy="4267200"/>
        </p:xfrm>
        <a:graphic>
          <a:graphicData uri="http://schemas.openxmlformats.org/drawingml/2006/table">
            <a:tbl>
              <a:tblPr firstRow="1" bandRow="1">
                <a:tableStyleId>{5C22544A-7EE6-4342-B048-85BDC9FD1C3A}</a:tableStyleId>
              </a:tblPr>
              <a:tblGrid>
                <a:gridCol w="1743266">
                  <a:extLst>
                    <a:ext uri="{9D8B030D-6E8A-4147-A177-3AD203B41FA5}">
                      <a16:colId xmlns:a16="http://schemas.microsoft.com/office/drawing/2014/main" val="653480853"/>
                    </a:ext>
                  </a:extLst>
                </a:gridCol>
                <a:gridCol w="2462927">
                  <a:extLst>
                    <a:ext uri="{9D8B030D-6E8A-4147-A177-3AD203B41FA5}">
                      <a16:colId xmlns:a16="http://schemas.microsoft.com/office/drawing/2014/main" val="4007659248"/>
                    </a:ext>
                  </a:extLst>
                </a:gridCol>
              </a:tblGrid>
              <a:tr h="443369">
                <a:tc>
                  <a:txBody>
                    <a:bodyPr/>
                    <a:lstStyle/>
                    <a:p>
                      <a:pPr algn="ctr"/>
                      <a:r>
                        <a:rPr lang="en-US" sz="2400" dirty="0">
                          <a:latin typeface="Calibri" panose="020F0502020204030204" pitchFamily="34" charset="0"/>
                        </a:rPr>
                        <a:t>Date of death</a:t>
                      </a:r>
                    </a:p>
                  </a:txBody>
                  <a:tcPr marL="121920" marR="121920" marT="60960" marB="60960"/>
                </a:tc>
                <a:tc>
                  <a:txBody>
                    <a:bodyPr/>
                    <a:lstStyle/>
                    <a:p>
                      <a:pPr algn="ctr"/>
                      <a:r>
                        <a:rPr lang="en-US" sz="2400" dirty="0">
                          <a:latin typeface="Calibri" panose="020F0502020204030204" pitchFamily="34" charset="0"/>
                        </a:rPr>
                        <a:t>Basic exclusion amount</a:t>
                      </a:r>
                    </a:p>
                  </a:txBody>
                  <a:tcPr marL="121920" marR="121920" marT="60960" marB="60960"/>
                </a:tc>
                <a:extLst>
                  <a:ext uri="{0D108BD9-81ED-4DB2-BD59-A6C34878D82A}">
                    <a16:rowId xmlns:a16="http://schemas.microsoft.com/office/drawing/2014/main" val="535695114"/>
                  </a:ext>
                </a:extLst>
              </a:tr>
              <a:tr h="443369">
                <a:tc>
                  <a:txBody>
                    <a:bodyPr/>
                    <a:lstStyle/>
                    <a:p>
                      <a:pPr algn="ctr"/>
                      <a:r>
                        <a:rPr lang="en-US" sz="2400" dirty="0">
                          <a:latin typeface="Calibri" panose="020F0502020204030204" pitchFamily="34" charset="0"/>
                        </a:rPr>
                        <a:t>2011</a:t>
                      </a:r>
                    </a:p>
                  </a:txBody>
                  <a:tcPr marL="121920" marR="121920" marT="60960" marB="60960"/>
                </a:tc>
                <a:tc>
                  <a:txBody>
                    <a:bodyPr/>
                    <a:lstStyle/>
                    <a:p>
                      <a:pPr algn="ctr"/>
                      <a:r>
                        <a:rPr lang="en-US" sz="2400" dirty="0">
                          <a:latin typeface="Calibri" panose="020F0502020204030204" pitchFamily="34" charset="0"/>
                        </a:rPr>
                        <a:t>$5,000,000</a:t>
                      </a:r>
                    </a:p>
                  </a:txBody>
                  <a:tcPr marL="121920" marR="121920" marT="60960" marB="60960"/>
                </a:tc>
                <a:extLst>
                  <a:ext uri="{0D108BD9-81ED-4DB2-BD59-A6C34878D82A}">
                    <a16:rowId xmlns:a16="http://schemas.microsoft.com/office/drawing/2014/main" val="2182748150"/>
                  </a:ext>
                </a:extLst>
              </a:tr>
              <a:tr h="443369">
                <a:tc>
                  <a:txBody>
                    <a:bodyPr/>
                    <a:lstStyle/>
                    <a:p>
                      <a:pPr algn="ctr"/>
                      <a:r>
                        <a:rPr lang="en-US" sz="2400" dirty="0">
                          <a:latin typeface="Calibri" panose="020F0502020204030204" pitchFamily="34" charset="0"/>
                        </a:rPr>
                        <a:t>2012</a:t>
                      </a:r>
                    </a:p>
                  </a:txBody>
                  <a:tcPr marL="121920" marR="121920" marT="60960" marB="60960"/>
                </a:tc>
                <a:tc>
                  <a:txBody>
                    <a:bodyPr/>
                    <a:lstStyle/>
                    <a:p>
                      <a:pPr algn="ctr"/>
                      <a:r>
                        <a:rPr lang="en-US" sz="2400" dirty="0">
                          <a:latin typeface="Calibri" panose="020F0502020204030204" pitchFamily="34" charset="0"/>
                        </a:rPr>
                        <a:t>$5,120,000</a:t>
                      </a:r>
                    </a:p>
                  </a:txBody>
                  <a:tcPr marL="121920" marR="121920" marT="60960" marB="60960"/>
                </a:tc>
                <a:extLst>
                  <a:ext uri="{0D108BD9-81ED-4DB2-BD59-A6C34878D82A}">
                    <a16:rowId xmlns:a16="http://schemas.microsoft.com/office/drawing/2014/main" val="2728117768"/>
                  </a:ext>
                </a:extLst>
              </a:tr>
              <a:tr h="443369">
                <a:tc>
                  <a:txBody>
                    <a:bodyPr/>
                    <a:lstStyle/>
                    <a:p>
                      <a:pPr algn="ctr"/>
                      <a:r>
                        <a:rPr lang="en-US" sz="2400" dirty="0">
                          <a:latin typeface="Calibri" panose="020F0502020204030204" pitchFamily="34" charset="0"/>
                        </a:rPr>
                        <a:t>2013</a:t>
                      </a:r>
                    </a:p>
                  </a:txBody>
                  <a:tcPr marL="121920" marR="121920" marT="60960" marB="60960"/>
                </a:tc>
                <a:tc>
                  <a:txBody>
                    <a:bodyPr/>
                    <a:lstStyle/>
                    <a:p>
                      <a:pPr algn="ctr"/>
                      <a:r>
                        <a:rPr lang="en-US" sz="2400" dirty="0">
                          <a:latin typeface="Calibri" panose="020F0502020204030204" pitchFamily="34" charset="0"/>
                        </a:rPr>
                        <a:t>$5,250,000</a:t>
                      </a:r>
                    </a:p>
                  </a:txBody>
                  <a:tcPr marL="121920" marR="121920" marT="60960" marB="60960"/>
                </a:tc>
                <a:extLst>
                  <a:ext uri="{0D108BD9-81ED-4DB2-BD59-A6C34878D82A}">
                    <a16:rowId xmlns:a16="http://schemas.microsoft.com/office/drawing/2014/main" val="1707866274"/>
                  </a:ext>
                </a:extLst>
              </a:tr>
              <a:tr h="443369">
                <a:tc>
                  <a:txBody>
                    <a:bodyPr/>
                    <a:lstStyle/>
                    <a:p>
                      <a:pPr algn="ctr"/>
                      <a:r>
                        <a:rPr lang="en-US" sz="2400" dirty="0">
                          <a:latin typeface="Calibri" panose="020F0502020204030204" pitchFamily="34" charset="0"/>
                        </a:rPr>
                        <a:t>2014</a:t>
                      </a:r>
                    </a:p>
                  </a:txBody>
                  <a:tcPr marL="121920" marR="121920" marT="60960" marB="60960"/>
                </a:tc>
                <a:tc>
                  <a:txBody>
                    <a:bodyPr/>
                    <a:lstStyle/>
                    <a:p>
                      <a:pPr algn="ctr"/>
                      <a:r>
                        <a:rPr lang="en-US" sz="2400" dirty="0">
                          <a:latin typeface="Calibri" panose="020F0502020204030204" pitchFamily="34" charset="0"/>
                        </a:rPr>
                        <a:t>$5,340,000</a:t>
                      </a:r>
                    </a:p>
                  </a:txBody>
                  <a:tcPr marL="121920" marR="121920" marT="60960" marB="60960"/>
                </a:tc>
                <a:extLst>
                  <a:ext uri="{0D108BD9-81ED-4DB2-BD59-A6C34878D82A}">
                    <a16:rowId xmlns:a16="http://schemas.microsoft.com/office/drawing/2014/main" val="1475962210"/>
                  </a:ext>
                </a:extLst>
              </a:tr>
              <a:tr h="443369">
                <a:tc>
                  <a:txBody>
                    <a:bodyPr/>
                    <a:lstStyle/>
                    <a:p>
                      <a:pPr algn="ctr"/>
                      <a:r>
                        <a:rPr lang="en-US" sz="2400" dirty="0">
                          <a:latin typeface="Calibri" panose="020F0502020204030204" pitchFamily="34" charset="0"/>
                        </a:rPr>
                        <a:t>2015</a:t>
                      </a:r>
                    </a:p>
                  </a:txBody>
                  <a:tcPr marL="121920" marR="121920" marT="60960" marB="60960"/>
                </a:tc>
                <a:tc>
                  <a:txBody>
                    <a:bodyPr/>
                    <a:lstStyle/>
                    <a:p>
                      <a:pPr algn="ctr"/>
                      <a:r>
                        <a:rPr lang="en-US" sz="2400" dirty="0">
                          <a:latin typeface="Calibri" panose="020F0502020204030204" pitchFamily="34" charset="0"/>
                        </a:rPr>
                        <a:t>$5,430,000</a:t>
                      </a:r>
                    </a:p>
                  </a:txBody>
                  <a:tcPr marL="121920" marR="121920" marT="60960" marB="60960"/>
                </a:tc>
                <a:extLst>
                  <a:ext uri="{0D108BD9-81ED-4DB2-BD59-A6C34878D82A}">
                    <a16:rowId xmlns:a16="http://schemas.microsoft.com/office/drawing/2014/main" val="1695605109"/>
                  </a:ext>
                </a:extLst>
              </a:tr>
              <a:tr h="443369">
                <a:tc>
                  <a:txBody>
                    <a:bodyPr/>
                    <a:lstStyle/>
                    <a:p>
                      <a:pPr algn="ctr"/>
                      <a:r>
                        <a:rPr lang="en-US" sz="2400" dirty="0">
                          <a:latin typeface="Calibri" panose="020F0502020204030204" pitchFamily="34" charset="0"/>
                        </a:rPr>
                        <a:t>2016</a:t>
                      </a:r>
                    </a:p>
                  </a:txBody>
                  <a:tcPr marL="121920" marR="121920" marT="60960" marB="60960"/>
                </a:tc>
                <a:tc>
                  <a:txBody>
                    <a:bodyPr/>
                    <a:lstStyle/>
                    <a:p>
                      <a:pPr algn="ctr"/>
                      <a:r>
                        <a:rPr lang="en-US" sz="2400" dirty="0">
                          <a:latin typeface="Calibri" panose="020F0502020204030204" pitchFamily="34" charset="0"/>
                        </a:rPr>
                        <a:t>$5,450,000</a:t>
                      </a:r>
                    </a:p>
                  </a:txBody>
                  <a:tcPr marL="121920" marR="121920" marT="60960" marB="60960"/>
                </a:tc>
                <a:extLst>
                  <a:ext uri="{0D108BD9-81ED-4DB2-BD59-A6C34878D82A}">
                    <a16:rowId xmlns:a16="http://schemas.microsoft.com/office/drawing/2014/main" val="2629068038"/>
                  </a:ext>
                </a:extLst>
              </a:tr>
              <a:tr h="443369">
                <a:tc>
                  <a:txBody>
                    <a:bodyPr/>
                    <a:lstStyle/>
                    <a:p>
                      <a:pPr algn="ctr"/>
                      <a:r>
                        <a:rPr lang="en-US" sz="2400" dirty="0">
                          <a:latin typeface="Calibri" panose="020F0502020204030204" pitchFamily="34" charset="0"/>
                        </a:rPr>
                        <a:t>2017</a:t>
                      </a:r>
                    </a:p>
                  </a:txBody>
                  <a:tcPr marL="121920" marR="121920" marT="60960" marB="60960"/>
                </a:tc>
                <a:tc>
                  <a:txBody>
                    <a:bodyPr/>
                    <a:lstStyle/>
                    <a:p>
                      <a:pPr algn="ctr"/>
                      <a:r>
                        <a:rPr lang="en-US" sz="2400" dirty="0">
                          <a:latin typeface="Calibri" panose="020F0502020204030204" pitchFamily="34" charset="0"/>
                        </a:rPr>
                        <a:t>$5,490,000</a:t>
                      </a:r>
                    </a:p>
                  </a:txBody>
                  <a:tcPr marL="121920" marR="121920" marT="60960" marB="60960"/>
                </a:tc>
                <a:extLst>
                  <a:ext uri="{0D108BD9-81ED-4DB2-BD59-A6C34878D82A}">
                    <a16:rowId xmlns:a16="http://schemas.microsoft.com/office/drawing/2014/main" val="1574321714"/>
                  </a:ext>
                </a:extLst>
              </a:tr>
            </a:tbl>
          </a:graphicData>
        </a:graphic>
      </p:graphicFrame>
      <p:graphicFrame>
        <p:nvGraphicFramePr>
          <p:cNvPr id="2" name="Content Placeholder 3">
            <a:extLst>
              <a:ext uri="{FF2B5EF4-FFF2-40B4-BE49-F238E27FC236}">
                <a16:creationId xmlns:a16="http://schemas.microsoft.com/office/drawing/2014/main" id="{772520D4-4D95-38F2-A6AE-3811E1BB5A2B}"/>
              </a:ext>
            </a:extLst>
          </p:cNvPr>
          <p:cNvGraphicFramePr>
            <a:graphicFrameLocks/>
          </p:cNvGraphicFramePr>
          <p:nvPr/>
        </p:nvGraphicFramePr>
        <p:xfrm>
          <a:off x="4878241" y="1070468"/>
          <a:ext cx="4211716" cy="4754880"/>
        </p:xfrm>
        <a:graphic>
          <a:graphicData uri="http://schemas.openxmlformats.org/drawingml/2006/table">
            <a:tbl>
              <a:tblPr firstRow="1" bandRow="1">
                <a:tableStyleId>{5C22544A-7EE6-4342-B048-85BDC9FD1C3A}</a:tableStyleId>
              </a:tblPr>
              <a:tblGrid>
                <a:gridCol w="1745555">
                  <a:extLst>
                    <a:ext uri="{9D8B030D-6E8A-4147-A177-3AD203B41FA5}">
                      <a16:colId xmlns:a16="http://schemas.microsoft.com/office/drawing/2014/main" val="653480853"/>
                    </a:ext>
                  </a:extLst>
                </a:gridCol>
                <a:gridCol w="2466161">
                  <a:extLst>
                    <a:ext uri="{9D8B030D-6E8A-4147-A177-3AD203B41FA5}">
                      <a16:colId xmlns:a16="http://schemas.microsoft.com/office/drawing/2014/main" val="4007659248"/>
                    </a:ext>
                  </a:extLst>
                </a:gridCol>
              </a:tblGrid>
              <a:tr h="443369">
                <a:tc>
                  <a:txBody>
                    <a:bodyPr/>
                    <a:lstStyle/>
                    <a:p>
                      <a:pPr algn="ctr"/>
                      <a:r>
                        <a:rPr lang="en-US" sz="2400" dirty="0">
                          <a:latin typeface="Calibri" panose="020F0502020204030204" pitchFamily="34" charset="0"/>
                        </a:rPr>
                        <a:t>Date of death</a:t>
                      </a:r>
                    </a:p>
                  </a:txBody>
                  <a:tcPr marL="121920" marR="121920" marT="60960" marB="60960"/>
                </a:tc>
                <a:tc>
                  <a:txBody>
                    <a:bodyPr/>
                    <a:lstStyle/>
                    <a:p>
                      <a:pPr algn="ctr"/>
                      <a:r>
                        <a:rPr lang="en-US" sz="2400" dirty="0">
                          <a:latin typeface="Calibri" panose="020F0502020204030204" pitchFamily="34" charset="0"/>
                        </a:rPr>
                        <a:t>Basic exclusion amount</a:t>
                      </a:r>
                    </a:p>
                  </a:txBody>
                  <a:tcPr marL="121920" marR="121920" marT="60960" marB="60960"/>
                </a:tc>
                <a:extLst>
                  <a:ext uri="{0D108BD9-81ED-4DB2-BD59-A6C34878D82A}">
                    <a16:rowId xmlns:a16="http://schemas.microsoft.com/office/drawing/2014/main" val="535695114"/>
                  </a:ext>
                </a:extLst>
              </a:tr>
              <a:tr h="443369">
                <a:tc>
                  <a:txBody>
                    <a:bodyPr/>
                    <a:lstStyle/>
                    <a:p>
                      <a:pPr algn="ctr"/>
                      <a:r>
                        <a:rPr lang="en-US" sz="2400" dirty="0">
                          <a:latin typeface="Calibri" panose="020F0502020204030204" pitchFamily="34" charset="0"/>
                        </a:rPr>
                        <a:t>2018</a:t>
                      </a:r>
                    </a:p>
                  </a:txBody>
                  <a:tcPr marL="121920" marR="121920" marT="60960" marB="60960"/>
                </a:tc>
                <a:tc>
                  <a:txBody>
                    <a:bodyPr/>
                    <a:lstStyle/>
                    <a:p>
                      <a:pPr algn="ctr"/>
                      <a:r>
                        <a:rPr lang="en-US" sz="2400" dirty="0">
                          <a:latin typeface="Calibri" panose="020F0502020204030204" pitchFamily="34" charset="0"/>
                        </a:rPr>
                        <a:t>$11,180,000</a:t>
                      </a:r>
                    </a:p>
                  </a:txBody>
                  <a:tcPr marL="121920" marR="121920" marT="60960" marB="60960"/>
                </a:tc>
                <a:extLst>
                  <a:ext uri="{0D108BD9-81ED-4DB2-BD59-A6C34878D82A}">
                    <a16:rowId xmlns:a16="http://schemas.microsoft.com/office/drawing/2014/main" val="1587243216"/>
                  </a:ext>
                </a:extLst>
              </a:tr>
              <a:tr h="443369">
                <a:tc>
                  <a:txBody>
                    <a:bodyPr/>
                    <a:lstStyle/>
                    <a:p>
                      <a:pPr algn="ctr"/>
                      <a:r>
                        <a:rPr lang="en-US" sz="2400" dirty="0">
                          <a:latin typeface="Calibri" panose="020F0502020204030204" pitchFamily="34" charset="0"/>
                        </a:rPr>
                        <a:t>2019</a:t>
                      </a:r>
                    </a:p>
                  </a:txBody>
                  <a:tcPr marL="121920" marR="121920" marT="60960" marB="60960"/>
                </a:tc>
                <a:tc>
                  <a:txBody>
                    <a:bodyPr/>
                    <a:lstStyle/>
                    <a:p>
                      <a:pPr algn="ctr"/>
                      <a:r>
                        <a:rPr lang="en-US" sz="2400" dirty="0">
                          <a:latin typeface="Calibri" panose="020F0502020204030204" pitchFamily="34" charset="0"/>
                        </a:rPr>
                        <a:t>$11,400,000</a:t>
                      </a:r>
                    </a:p>
                  </a:txBody>
                  <a:tcPr marL="121920" marR="121920" marT="60960" marB="60960"/>
                </a:tc>
                <a:extLst>
                  <a:ext uri="{0D108BD9-81ED-4DB2-BD59-A6C34878D82A}">
                    <a16:rowId xmlns:a16="http://schemas.microsoft.com/office/drawing/2014/main" val="1511375976"/>
                  </a:ext>
                </a:extLst>
              </a:tr>
              <a:tr h="443369">
                <a:tc>
                  <a:txBody>
                    <a:bodyPr/>
                    <a:lstStyle/>
                    <a:p>
                      <a:pPr algn="ctr"/>
                      <a:r>
                        <a:rPr lang="en-US" sz="2400" dirty="0">
                          <a:latin typeface="Calibri" panose="020F0502020204030204" pitchFamily="34" charset="0"/>
                        </a:rPr>
                        <a:t>2020</a:t>
                      </a:r>
                    </a:p>
                  </a:txBody>
                  <a:tcPr marL="121920" marR="121920" marT="60960" marB="60960"/>
                </a:tc>
                <a:tc>
                  <a:txBody>
                    <a:bodyPr/>
                    <a:lstStyle/>
                    <a:p>
                      <a:pPr algn="ctr"/>
                      <a:r>
                        <a:rPr lang="en-US" sz="2400" b="0" i="0" dirty="0">
                          <a:solidFill>
                            <a:schemeClr val="tx1"/>
                          </a:solidFill>
                          <a:latin typeface="Calibri" panose="020F0502020204030204" pitchFamily="34" charset="0"/>
                        </a:rPr>
                        <a:t>$11,580,000</a:t>
                      </a:r>
                    </a:p>
                  </a:txBody>
                  <a:tcPr marL="121920" marR="121920" marT="60960" marB="60960"/>
                </a:tc>
                <a:extLst>
                  <a:ext uri="{0D108BD9-81ED-4DB2-BD59-A6C34878D82A}">
                    <a16:rowId xmlns:a16="http://schemas.microsoft.com/office/drawing/2014/main" val="1754602502"/>
                  </a:ext>
                </a:extLst>
              </a:tr>
              <a:tr h="443369">
                <a:tc>
                  <a:txBody>
                    <a:bodyPr/>
                    <a:lstStyle/>
                    <a:p>
                      <a:pPr algn="ctr"/>
                      <a:r>
                        <a:rPr lang="en-US" sz="2400" b="0" i="0" dirty="0">
                          <a:latin typeface="Calibri" panose="020F0502020204030204" pitchFamily="34" charset="0"/>
                        </a:rPr>
                        <a:t>2021</a:t>
                      </a:r>
                    </a:p>
                  </a:txBody>
                  <a:tcPr marL="121920" marR="121920" marT="60960" marB="60960"/>
                </a:tc>
                <a:tc>
                  <a:txBody>
                    <a:bodyPr/>
                    <a:lstStyle/>
                    <a:p>
                      <a:pPr algn="ctr"/>
                      <a:r>
                        <a:rPr lang="en-US" sz="2400" b="0" i="0" dirty="0">
                          <a:solidFill>
                            <a:schemeClr val="tx1"/>
                          </a:solidFill>
                          <a:latin typeface="Calibri" panose="020F0502020204030204" pitchFamily="34" charset="0"/>
                        </a:rPr>
                        <a:t>$11,700,000</a:t>
                      </a:r>
                    </a:p>
                  </a:txBody>
                  <a:tcPr marL="121920" marR="121920" marT="60960" marB="60960"/>
                </a:tc>
                <a:extLst>
                  <a:ext uri="{0D108BD9-81ED-4DB2-BD59-A6C34878D82A}">
                    <a16:rowId xmlns:a16="http://schemas.microsoft.com/office/drawing/2014/main" val="2261531349"/>
                  </a:ext>
                </a:extLst>
              </a:tr>
              <a:tr h="443369">
                <a:tc>
                  <a:txBody>
                    <a:bodyPr/>
                    <a:lstStyle/>
                    <a:p>
                      <a:pPr algn="ctr"/>
                      <a:r>
                        <a:rPr lang="en-US" sz="2400" b="0" i="0" dirty="0">
                          <a:latin typeface="Calibri" panose="020F0502020204030204" pitchFamily="34" charset="0"/>
                        </a:rPr>
                        <a:t>2022</a:t>
                      </a:r>
                    </a:p>
                  </a:txBody>
                  <a:tcPr marL="121920" marR="121920" marT="60960" marB="60960"/>
                </a:tc>
                <a:tc>
                  <a:txBody>
                    <a:bodyPr/>
                    <a:lstStyle/>
                    <a:p>
                      <a:pPr algn="ctr"/>
                      <a:r>
                        <a:rPr lang="en-US" sz="2400" b="0" i="0" dirty="0">
                          <a:solidFill>
                            <a:schemeClr val="tx1"/>
                          </a:solidFill>
                          <a:latin typeface="Calibri" panose="020F0502020204030204" pitchFamily="34" charset="0"/>
                        </a:rPr>
                        <a:t>$12,060,000</a:t>
                      </a:r>
                    </a:p>
                  </a:txBody>
                  <a:tcPr marL="121920" marR="121920" marT="60960" marB="60960"/>
                </a:tc>
                <a:extLst>
                  <a:ext uri="{0D108BD9-81ED-4DB2-BD59-A6C34878D82A}">
                    <a16:rowId xmlns:a16="http://schemas.microsoft.com/office/drawing/2014/main" val="3160794837"/>
                  </a:ext>
                </a:extLst>
              </a:tr>
              <a:tr h="443369">
                <a:tc>
                  <a:txBody>
                    <a:bodyPr/>
                    <a:lstStyle/>
                    <a:p>
                      <a:pPr algn="ctr"/>
                      <a:r>
                        <a:rPr lang="en-US" sz="2400" b="0" i="0" dirty="0">
                          <a:latin typeface="Calibri" panose="020F0502020204030204" pitchFamily="34" charset="0"/>
                        </a:rPr>
                        <a:t>2023</a:t>
                      </a:r>
                    </a:p>
                  </a:txBody>
                  <a:tcPr marL="121920" marR="121920" marT="60960" marB="60960"/>
                </a:tc>
                <a:tc>
                  <a:txBody>
                    <a:bodyPr/>
                    <a:lstStyle/>
                    <a:p>
                      <a:pPr algn="ctr"/>
                      <a:r>
                        <a:rPr lang="en-US" sz="2400" b="0" i="0" dirty="0">
                          <a:solidFill>
                            <a:schemeClr val="tx1"/>
                          </a:solidFill>
                          <a:latin typeface="Calibri" panose="020F0502020204030204" pitchFamily="34" charset="0"/>
                        </a:rPr>
                        <a:t>$12,920,000</a:t>
                      </a:r>
                    </a:p>
                  </a:txBody>
                  <a:tcPr marL="121920" marR="121920" marT="60960" marB="60960"/>
                </a:tc>
                <a:extLst>
                  <a:ext uri="{0D108BD9-81ED-4DB2-BD59-A6C34878D82A}">
                    <a16:rowId xmlns:a16="http://schemas.microsoft.com/office/drawing/2014/main" val="2519546117"/>
                  </a:ext>
                </a:extLst>
              </a:tr>
              <a:tr h="443369">
                <a:tc>
                  <a:txBody>
                    <a:bodyPr/>
                    <a:lstStyle/>
                    <a:p>
                      <a:pPr algn="ctr"/>
                      <a:r>
                        <a:rPr lang="en-US" sz="2400" b="1" i="0" dirty="0">
                          <a:latin typeface="Calibri" panose="020F0502020204030204" pitchFamily="34" charset="0"/>
                        </a:rPr>
                        <a:t>2024</a:t>
                      </a:r>
                    </a:p>
                  </a:txBody>
                  <a:tcPr marL="121920" marR="121920" marT="60960" marB="60960"/>
                </a:tc>
                <a:tc>
                  <a:txBody>
                    <a:bodyPr/>
                    <a:lstStyle/>
                    <a:p>
                      <a:pPr algn="ctr"/>
                      <a:r>
                        <a:rPr lang="en-US" sz="2400" b="1" i="0" dirty="0">
                          <a:solidFill>
                            <a:schemeClr val="tx1"/>
                          </a:solidFill>
                          <a:latin typeface="Calibri" panose="020F0502020204030204" pitchFamily="34" charset="0"/>
                        </a:rPr>
                        <a:t>$13,610,000</a:t>
                      </a:r>
                    </a:p>
                  </a:txBody>
                  <a:tcPr marL="121920" marR="121920" marT="60960" marB="60960"/>
                </a:tc>
                <a:extLst>
                  <a:ext uri="{0D108BD9-81ED-4DB2-BD59-A6C34878D82A}">
                    <a16:rowId xmlns:a16="http://schemas.microsoft.com/office/drawing/2014/main" val="3322564475"/>
                  </a:ext>
                </a:extLst>
              </a:tr>
              <a:tr h="443369">
                <a:tc>
                  <a:txBody>
                    <a:bodyPr/>
                    <a:lstStyle/>
                    <a:p>
                      <a:pPr algn="ctr"/>
                      <a:r>
                        <a:rPr lang="en-US" sz="2400" b="1" i="1" dirty="0">
                          <a:latin typeface="Calibri" panose="020F0502020204030204" pitchFamily="34" charset="0"/>
                        </a:rPr>
                        <a:t>2025</a:t>
                      </a:r>
                    </a:p>
                  </a:txBody>
                  <a:tcPr marL="121920" marR="121920" marT="60960" marB="60960"/>
                </a:tc>
                <a:tc>
                  <a:txBody>
                    <a:bodyPr/>
                    <a:lstStyle/>
                    <a:p>
                      <a:pPr algn="ctr"/>
                      <a:r>
                        <a:rPr lang="en-US" sz="2400" b="1" i="1" dirty="0">
                          <a:solidFill>
                            <a:schemeClr val="tx1"/>
                          </a:solidFill>
                          <a:latin typeface="Calibri" panose="020F0502020204030204" pitchFamily="34" charset="0"/>
                        </a:rPr>
                        <a:t>$13,990,000</a:t>
                      </a:r>
                    </a:p>
                  </a:txBody>
                  <a:tcPr marL="121920" marR="121920" marT="60960" marB="60960"/>
                </a:tc>
                <a:extLst>
                  <a:ext uri="{0D108BD9-81ED-4DB2-BD59-A6C34878D82A}">
                    <a16:rowId xmlns:a16="http://schemas.microsoft.com/office/drawing/2014/main" val="3358267364"/>
                  </a:ext>
                </a:extLst>
              </a:tr>
            </a:tbl>
          </a:graphicData>
        </a:graphic>
      </p:graphicFrame>
    </p:spTree>
    <p:extLst>
      <p:ext uri="{BB962C8B-B14F-4D97-AF65-F5344CB8AC3E}">
        <p14:creationId xmlns:p14="http://schemas.microsoft.com/office/powerpoint/2010/main" val="152266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4" name="Picture 6" descr="Jaw-dropping Sunset Spots in Our Parks | Golden Gate National Parks  Conservancy">
            <a:extLst>
              <a:ext uri="{FF2B5EF4-FFF2-40B4-BE49-F238E27FC236}">
                <a16:creationId xmlns:a16="http://schemas.microsoft.com/office/drawing/2014/main" id="{E88DA403-BB8B-899D-2B7E-0B794A3B9F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02F9CD-7F11-7D54-1815-4C54D36629DE}"/>
              </a:ext>
            </a:extLst>
          </p:cNvPr>
          <p:cNvSpPr>
            <a:spLocks noGrp="1"/>
          </p:cNvSpPr>
          <p:nvPr>
            <p:ph type="title"/>
          </p:nvPr>
        </p:nvSpPr>
        <p:spPr/>
        <p:txBody>
          <a:bodyPr/>
          <a:lstStyle/>
          <a:p>
            <a:r>
              <a:rPr lang="en-US" b="1" i="1" dirty="0">
                <a:solidFill>
                  <a:srgbClr val="FFFF00"/>
                </a:solidFill>
                <a:effectLst>
                  <a:outerShdw blurRad="38100" dist="38100" dir="2700000" algn="tl">
                    <a:srgbClr val="000000">
                      <a:alpha val="43137"/>
                    </a:srgbClr>
                  </a:outerShdw>
                </a:effectLst>
              </a:rPr>
              <a:t>Selected Sunsets at the End of 2025</a:t>
            </a:r>
          </a:p>
        </p:txBody>
      </p:sp>
      <p:sp>
        <p:nvSpPr>
          <p:cNvPr id="5" name="Content Placeholder 4">
            <a:extLst>
              <a:ext uri="{FF2B5EF4-FFF2-40B4-BE49-F238E27FC236}">
                <a16:creationId xmlns:a16="http://schemas.microsoft.com/office/drawing/2014/main" id="{2BEDCE36-953F-6185-EB04-2531ED4185AB}"/>
              </a:ext>
            </a:extLst>
          </p:cNvPr>
          <p:cNvSpPr>
            <a:spLocks noGrp="1"/>
          </p:cNvSpPr>
          <p:nvPr>
            <p:ph idx="1"/>
          </p:nvPr>
        </p:nvSpPr>
        <p:spPr>
          <a:xfrm>
            <a:off x="1069796" y="1866720"/>
            <a:ext cx="10052407" cy="4610279"/>
          </a:xfrm>
          <a:solidFill>
            <a:schemeClr val="accent4">
              <a:lumMod val="20000"/>
              <a:lumOff val="80000"/>
            </a:schemeClr>
          </a:solidFill>
        </p:spPr>
        <p:txBody>
          <a:bodyPr/>
          <a:lstStyle/>
          <a:p>
            <a:r>
              <a:rPr lang="en-US" dirty="0"/>
              <a:t>37% top rate on ordinary income</a:t>
            </a:r>
          </a:p>
          <a:p>
            <a:r>
              <a:rPr lang="en-US" dirty="0"/>
              <a:t>Increased standard deduction ($14,600)</a:t>
            </a:r>
          </a:p>
          <a:p>
            <a:r>
              <a:rPr lang="en-US" dirty="0"/>
              <a:t>Increased AMT exemptions and thresholds</a:t>
            </a:r>
          </a:p>
          <a:p>
            <a:r>
              <a:rPr lang="en-US" dirty="0"/>
              <a:t>Exclusion for income from discharge of debt on principal residence</a:t>
            </a:r>
          </a:p>
          <a:p>
            <a:r>
              <a:rPr lang="en-US" dirty="0"/>
              <a:t>$10,000 cap on deduction for state and local taxes</a:t>
            </a:r>
          </a:p>
          <a:p>
            <a:r>
              <a:rPr lang="en-US" dirty="0"/>
              <a:t>Limit on personal casualty losses</a:t>
            </a:r>
          </a:p>
          <a:p>
            <a:r>
              <a:rPr lang="en-US" dirty="0"/>
              <a:t>60% AGI limitation on cash donations to public charities</a:t>
            </a:r>
          </a:p>
          <a:p>
            <a:r>
              <a:rPr lang="en-US" dirty="0"/>
              <a:t>Qualified business income deduction under §199A</a:t>
            </a:r>
          </a:p>
          <a:p>
            <a:r>
              <a:rPr lang="en-US" dirty="0"/>
              <a:t>$10 million (adjusted) “basic exclusion amount”</a:t>
            </a:r>
          </a:p>
          <a:p>
            <a:endParaRPr lang="en-US" dirty="0"/>
          </a:p>
        </p:txBody>
      </p:sp>
    </p:spTree>
    <p:extLst>
      <p:ext uri="{BB962C8B-B14F-4D97-AF65-F5344CB8AC3E}">
        <p14:creationId xmlns:p14="http://schemas.microsoft.com/office/powerpoint/2010/main" val="51905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additive="base">
                                        <p:cTn id="3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3104</TotalTime>
  <Words>3244</Words>
  <Application>Microsoft Office PowerPoint</Application>
  <PresentationFormat>Widescreen</PresentationFormat>
  <Paragraphs>448</Paragraphs>
  <Slides>45</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Wingdings</vt:lpstr>
      <vt:lpstr>Office Theme</vt:lpstr>
      <vt:lpstr>PowerPoint Presentation</vt:lpstr>
      <vt:lpstr>Projected 2025 Income Tax Brackets for Individuals</vt:lpstr>
      <vt:lpstr>Projected 2025 Income Tax Brackets for Trusts &amp; Estates</vt:lpstr>
      <vt:lpstr>PowerPoint Presentation</vt:lpstr>
      <vt:lpstr>PowerPoint Presentation</vt:lpstr>
      <vt:lpstr>PowerPoint Presentation</vt:lpstr>
      <vt:lpstr>PowerPoint Presentation</vt:lpstr>
      <vt:lpstr>PowerPoint Presentation</vt:lpstr>
      <vt:lpstr>Selected Sunsets at the End of 2025</vt:lpstr>
      <vt:lpstr>Back from the Dead in 2026</vt:lpstr>
      <vt:lpstr>What to Expect in 2025</vt:lpstr>
      <vt:lpstr>PowerPoint Presentation</vt:lpstr>
      <vt:lpstr>PowerPoint Presentation</vt:lpstr>
      <vt:lpstr>PowerPoint Presentation</vt:lpstr>
      <vt:lpstr>PowerPoint Presentation</vt:lpstr>
      <vt:lpstr>PowerPoint Presentation</vt:lpstr>
      <vt:lpstr>Does corporate-owned life insurance used to fund a redemption increase the estate tax value of stock?</vt:lpstr>
      <vt:lpstr>Does corporate-owned life insurance used to fund a redemption increase the estate tax value of stock?</vt:lpstr>
      <vt:lpstr>Moore v. United States</vt:lpstr>
      <vt:lpstr>Moore v. United States</vt:lpstr>
      <vt:lpstr>Moore v. United States</vt:lpstr>
      <vt:lpstr>Moore v. United States</vt:lpstr>
      <vt:lpstr>Moore v. United States</vt:lpstr>
      <vt:lpstr>Moore v. United States</vt:lpstr>
      <vt:lpstr>Moore v. United States</vt:lpstr>
      <vt:lpstr>Loper Bright Enterprises v. Raimondo</vt:lpstr>
      <vt:lpstr>Loper Bright Enterprises v. Raimondo</vt:lpstr>
      <vt:lpstr>Loper Bright Enterprises v. Raimondo</vt:lpstr>
      <vt:lpstr>Corner Post, Inc. v.  Board of Governors of the Federal Reserve System</vt:lpstr>
      <vt:lpstr>Estate of Anenberg v. Commissioner 162 T.C. No. 9 (May 20)</vt:lpstr>
      <vt:lpstr>PowerPoint Presentation</vt:lpstr>
      <vt:lpstr>PowerPoint Presentation</vt:lpstr>
      <vt:lpstr>PowerPoint Presentation</vt:lpstr>
      <vt:lpstr>Chief Counsel Memo 202352018      (12/29/2023)</vt:lpstr>
      <vt:lpstr>Exercise of Stock Options Might be Taxable Gift Huffman v. Commissioner, T.C. Memo. 2024-12</vt:lpstr>
      <vt:lpstr>FBAR Cases</vt:lpstr>
      <vt:lpstr>Estate of DeMuth v. Commissioner (3d. Cir., July 12, 2023)</vt:lpstr>
      <vt:lpstr>Do limited partners owe self-employment tax?</vt:lpstr>
      <vt:lpstr>PowerPoint Presentation</vt:lpstr>
      <vt:lpstr>Late Tax Court Petitions</vt:lpstr>
      <vt:lpstr>Palermo v. United States (S.D. Fla., August 7, 2023)</vt:lpstr>
      <vt:lpstr>Maggard v. Commissioner, T.C. Memo. 2024-77 (August 7)</vt:lpstr>
      <vt:lpstr>Estate of Caan v. Commissioner 161 T.C. No. 6 (October 18, 2023)</vt:lpstr>
      <vt:lpstr>OTHER CASES OF NOTE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the Cool Kids Are Doing  in Estate Planning</dc:title>
  <dc:creator>Sam Donaldson</dc:creator>
  <cp:lastModifiedBy>Greg Koseluk</cp:lastModifiedBy>
  <cp:revision>188</cp:revision>
  <cp:lastPrinted>2024-09-03T15:19:48Z</cp:lastPrinted>
  <dcterms:created xsi:type="dcterms:W3CDTF">2020-07-04T14:43:52Z</dcterms:created>
  <dcterms:modified xsi:type="dcterms:W3CDTF">2024-10-22T13:08:56Z</dcterms:modified>
</cp:coreProperties>
</file>